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5"/>
  </p:sldMasterIdLst>
  <p:notesMasterIdLst>
    <p:notesMasterId r:id="rId29"/>
  </p:notesMasterIdLst>
  <p:handoutMasterIdLst>
    <p:handoutMasterId r:id="rId30"/>
  </p:handoutMasterIdLst>
  <p:sldIdLst>
    <p:sldId id="257" r:id="rId6"/>
    <p:sldId id="258" r:id="rId7"/>
    <p:sldId id="259" r:id="rId8"/>
    <p:sldId id="302" r:id="rId9"/>
    <p:sldId id="298" r:id="rId10"/>
    <p:sldId id="303" r:id="rId11"/>
    <p:sldId id="261" r:id="rId12"/>
    <p:sldId id="300" r:id="rId13"/>
    <p:sldId id="262" r:id="rId14"/>
    <p:sldId id="301" r:id="rId15"/>
    <p:sldId id="304" r:id="rId16"/>
    <p:sldId id="263" r:id="rId17"/>
    <p:sldId id="296" r:id="rId18"/>
    <p:sldId id="264" r:id="rId19"/>
    <p:sldId id="305" r:id="rId20"/>
    <p:sldId id="265" r:id="rId21"/>
    <p:sldId id="266" r:id="rId22"/>
    <p:sldId id="267" r:id="rId23"/>
    <p:sldId id="268" r:id="rId24"/>
    <p:sldId id="269" r:id="rId25"/>
    <p:sldId id="299" r:id="rId26"/>
    <p:sldId id="270" r:id="rId27"/>
    <p:sldId id="30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C91"/>
    <a:srgbClr val="660066"/>
    <a:srgbClr val="9D55E5"/>
    <a:srgbClr val="4D054F"/>
    <a:srgbClr val="9FC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EE585-CF58-431E-8058-C4735C1A2B04}" v="6" dt="2021-03-01T00:43:21.637"/>
    <p1510:client id="{BC36DBEA-AB3D-49DF-B0CB-5ABD489ED016}" v="11" dt="2021-03-01T00:37:18.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8158" autoAdjust="0"/>
  </p:normalViewPr>
  <p:slideViewPr>
    <p:cSldViewPr snapToGrid="0">
      <p:cViewPr varScale="1">
        <p:scale>
          <a:sx n="66" d="100"/>
          <a:sy n="66" d="100"/>
        </p:scale>
        <p:origin x="2886" y="66"/>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lgn="ctr"/>
            <a:endParaRPr lang="en-AU" sz="1800" b="1">
              <a:solidFill>
                <a:srgbClr val="FF0000"/>
              </a:solidFill>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D4ECA9-2C33-4DDE-B4FC-663E0DE21718}" type="datetimeFigureOut">
              <a:rPr lang="en-AU" smtClean="0"/>
              <a:t>1/03/2021</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lgn="ctr"/>
            <a:endParaRPr lang="en-AU" sz="1800" b="1">
              <a:solidFill>
                <a:srgbClr val="FF0000"/>
              </a:solidFill>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0F5C97-8218-491A-8C10-19ABE45F5770}" type="slidenum">
              <a:rPr lang="en-AU" smtClean="0"/>
              <a:t>‹#›</a:t>
            </a:fld>
            <a:endParaRPr lang="en-AU"/>
          </a:p>
        </p:txBody>
      </p:sp>
    </p:spTree>
    <p:extLst>
      <p:ext uri="{BB962C8B-B14F-4D97-AF65-F5344CB8AC3E}">
        <p14:creationId xmlns:p14="http://schemas.microsoft.com/office/powerpoint/2010/main" val="280635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ctr">
              <a:defRPr sz="1800" b="1" i="0" u="none">
                <a:solidFill>
                  <a:srgbClr val="FF0000"/>
                </a:solidFill>
                <a:latin typeface="Arial" panose="020B0604020202020204" pitchFamily="34"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2F8C4-0F81-4C5F-98D4-BD438E87F24D}" type="datetimeFigureOut">
              <a:rPr lang="en-AU" smtClean="0"/>
              <a:t>1/03/2021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ctr">
              <a:defRPr sz="1800" b="1" i="0" u="none">
                <a:solidFill>
                  <a:srgbClr val="FF0000"/>
                </a:solidFill>
                <a:latin typeface="Arial" panose="020B0604020202020204" pitchFamily="34"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2F341-4888-4D90-97B8-16CD9B0F7805}" type="slidenum">
              <a:rPr lang="en-AU" smtClean="0"/>
              <a:t>‹#›</a:t>
            </a:fld>
            <a:endParaRPr lang="en-AU"/>
          </a:p>
        </p:txBody>
      </p:sp>
    </p:spTree>
    <p:extLst>
      <p:ext uri="{BB962C8B-B14F-4D97-AF65-F5344CB8AC3E}">
        <p14:creationId xmlns:p14="http://schemas.microsoft.com/office/powerpoint/2010/main" val="33686658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Inhalant_abuse" TargetMode="External"/><Relationship Id="rId3" Type="http://schemas.openxmlformats.org/officeDocument/2006/relationships/hyperlink" Target="http://en.wikipedia.org/wiki/Cannabis_(drug)" TargetMode="External"/><Relationship Id="rId7" Type="http://schemas.openxmlformats.org/officeDocument/2006/relationships/hyperlink" Target="http://en.wikipedia.org/wiki/Tranquilliser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Pain-killers" TargetMode="External"/><Relationship Id="rId5" Type="http://schemas.openxmlformats.org/officeDocument/2006/relationships/hyperlink" Target="http://en.wikipedia.org/wiki/Stimulants" TargetMode="External"/><Relationship Id="rId4" Type="http://schemas.openxmlformats.org/officeDocument/2006/relationships/hyperlink" Target="http://en.wikipedia.org/wiki/Opiat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dirty="0"/>
              <a:t>Welcome participants and introduce the session</a:t>
            </a:r>
            <a:r>
              <a:rPr lang="en-AU" baseline="0" dirty="0"/>
              <a:t> and</a:t>
            </a:r>
            <a:r>
              <a:rPr lang="en-AU" dirty="0"/>
              <a:t> facilitators.</a:t>
            </a:r>
          </a:p>
          <a:p>
            <a:pPr eaLnBrk="1" hangingPunct="1">
              <a:spcBef>
                <a:spcPct val="0"/>
              </a:spcBef>
            </a:pPr>
            <a:endParaRPr lang="en-AU" dirty="0"/>
          </a:p>
          <a:p>
            <a:pPr eaLnBrk="1" hangingPunct="1">
              <a:spcBef>
                <a:spcPct val="0"/>
              </a:spcBef>
            </a:pPr>
            <a:r>
              <a:rPr lang="en-AU" dirty="0"/>
              <a:t>Housekeeping: toilets/fire escape/</a:t>
            </a:r>
            <a:r>
              <a:rPr lang="en-AU" baseline="0" dirty="0"/>
              <a:t>assembly area/catering/security </a:t>
            </a:r>
            <a:r>
              <a:rPr lang="en-AU" baseline="0" dirty="0" err="1"/>
              <a:t>etc</a:t>
            </a:r>
            <a:endParaRPr lang="en-AU" dirty="0"/>
          </a:p>
          <a:p>
            <a:pPr eaLnBrk="1" hangingPunct="1">
              <a:spcBef>
                <a:spcPct val="0"/>
              </a:spcBef>
            </a:pPr>
            <a:endParaRPr lang="en-AU" dirty="0"/>
          </a:p>
          <a:p>
            <a:r>
              <a:rPr lang="en-AU" baseline="0" dirty="0"/>
              <a:t>Today’s workshop session will provide you with some background information about drugs and their effects. We will discuss how drugs and classified according to their effects and legal status. We will also provide you with reference points to help and support agencies.</a:t>
            </a:r>
          </a:p>
          <a:p>
            <a:endParaRPr lang="en-AU" baseline="0" dirty="0"/>
          </a:p>
          <a:p>
            <a:r>
              <a:rPr lang="en-AU" baseline="0" dirty="0"/>
              <a:t>There will be a combination of presentations, web demonstrations and hands-on activities.</a:t>
            </a:r>
            <a:endParaRPr lang="en-AU" dirty="0"/>
          </a:p>
        </p:txBody>
      </p:sp>
      <p:sp>
        <p:nvSpPr>
          <p:cNvPr id="4" name="Slide Number Placeholder 3"/>
          <p:cNvSpPr>
            <a:spLocks noGrp="1"/>
          </p:cNvSpPr>
          <p:nvPr>
            <p:ph type="sldNum" sz="quarter" idx="10"/>
          </p:nvPr>
        </p:nvSpPr>
        <p:spPr/>
        <p:txBody>
          <a:bodyPr/>
          <a:lstStyle/>
          <a:p>
            <a:fld id="{75623C50-06C1-4275-96C9-0459EA9563CD}" type="slidenum">
              <a:rPr lang="en-AU" smtClean="0"/>
              <a:t>1</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644DE546-6F23-4F77-9E96-DCBD62E96EFD}"/>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928550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Where can the</a:t>
            </a:r>
            <a:r>
              <a:rPr lang="en-AU" baseline="0" dirty="0"/>
              <a:t> facts about alcohol and other drugs?</a:t>
            </a:r>
          </a:p>
          <a:p>
            <a:endParaRPr lang="en-AU" baseline="0" dirty="0"/>
          </a:p>
        </p:txBody>
      </p:sp>
      <p:sp>
        <p:nvSpPr>
          <p:cNvPr id="4" name="Slide Number Placeholder 3"/>
          <p:cNvSpPr>
            <a:spLocks noGrp="1"/>
          </p:cNvSpPr>
          <p:nvPr>
            <p:ph type="sldNum" sz="quarter" idx="10"/>
          </p:nvPr>
        </p:nvSpPr>
        <p:spPr/>
        <p:txBody>
          <a:bodyPr/>
          <a:lstStyle/>
          <a:p>
            <a:fld id="{75623C50-06C1-4275-96C9-0459EA9563CD}" type="slidenum">
              <a:rPr lang="en-AU" smtClean="0"/>
              <a:t>10</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0F679F87-259D-4183-BFF6-320449E12925}"/>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4167412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Here in this library we provide a service called Drug Info, where you can find information about alcohol and other drugs.</a:t>
            </a:r>
          </a:p>
          <a:p>
            <a:endParaRPr lang="en-AU" baseline="0" dirty="0"/>
          </a:p>
          <a:p>
            <a:r>
              <a:rPr lang="en-AU" baseline="0" dirty="0"/>
              <a:t>What is Drug Info?</a:t>
            </a:r>
          </a:p>
          <a:p>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Drug</a:t>
            </a:r>
            <a:r>
              <a:rPr lang="en-AU" baseline="0" dirty="0"/>
              <a:t> Info provides up to date information about alcohol and drugs via a dedicated website and through public libraries in NSW. Drug Info is a joint initiative of NSW Health and the State Library of NSW and is funded by NSW Health.</a:t>
            </a:r>
          </a:p>
          <a:p>
            <a:endParaRPr lang="en-AU" dirty="0"/>
          </a:p>
          <a:p>
            <a:r>
              <a:rPr lang="en-AU" dirty="0"/>
              <a:t>We are now going to look at some of the resources that the service provides that can help you find</a:t>
            </a:r>
            <a:r>
              <a:rPr lang="en-AU" baseline="0" dirty="0"/>
              <a:t> the facts about drugs and alcohol.</a:t>
            </a:r>
            <a:endParaRPr lang="en-AU" dirty="0"/>
          </a:p>
          <a:p>
            <a:endParaRPr lang="en-AU" dirty="0"/>
          </a:p>
        </p:txBody>
      </p:sp>
      <p:sp>
        <p:nvSpPr>
          <p:cNvPr id="4" name="Slide Number Placeholder 3"/>
          <p:cNvSpPr>
            <a:spLocks noGrp="1"/>
          </p:cNvSpPr>
          <p:nvPr>
            <p:ph type="sldNum" sz="quarter" idx="10"/>
          </p:nvPr>
        </p:nvSpPr>
        <p:spPr/>
        <p:txBody>
          <a:bodyPr/>
          <a:lstStyle/>
          <a:p>
            <a:fld id="{C592F341-4888-4D90-97B8-16CD9B0F7805}" type="slidenum">
              <a:rPr lang="en-AU" smtClean="0"/>
              <a:t>11</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C1823D85-7B60-4B7E-BD2A-2F1DFA18FC83}"/>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4122186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dirty="0"/>
              <a:t>The simplest</a:t>
            </a:r>
            <a:r>
              <a:rPr lang="en-AU" baseline="0" dirty="0"/>
              <a:t> way to find drug information is through factsheets. In this library there is a collection of booklets produced by NSW Health called “The Facts” on a range of legal and illegal drugs. These booklets are also available to download in PDF via the Drug Info website.</a:t>
            </a:r>
          </a:p>
          <a:p>
            <a:pPr eaLnBrk="1" hangingPunct="1">
              <a:spcBef>
                <a:spcPct val="0"/>
              </a:spcBef>
            </a:pPr>
            <a:endParaRPr lang="en-AU" baseline="0" dirty="0"/>
          </a:p>
          <a:p>
            <a:pPr eaLnBrk="1" hangingPunct="1">
              <a:spcBef>
                <a:spcPct val="0"/>
              </a:spcBef>
            </a:pPr>
            <a:r>
              <a:rPr lang="en-AU" baseline="0" dirty="0"/>
              <a:t>Demonstrate ONE booklet. </a:t>
            </a:r>
          </a:p>
          <a:p>
            <a:pPr eaLnBrk="1" hangingPunct="1">
              <a:spcBef>
                <a:spcPct val="0"/>
              </a:spcBef>
            </a:pPr>
            <a:endParaRPr lang="en-AU" baseline="0" dirty="0"/>
          </a:p>
          <a:p>
            <a:pPr eaLnBrk="1" hangingPunct="1">
              <a:spcBef>
                <a:spcPct val="0"/>
              </a:spcBef>
            </a:pPr>
            <a:r>
              <a:rPr lang="en-AU" baseline="0" dirty="0"/>
              <a:t>Each booklet contains information which can include:</a:t>
            </a:r>
          </a:p>
          <a:p>
            <a:pPr eaLnBrk="1" hangingPunct="1">
              <a:spcBef>
                <a:spcPct val="0"/>
              </a:spcBef>
            </a:pPr>
            <a:endParaRPr lang="en-AU" baseline="0" dirty="0"/>
          </a:p>
          <a:p>
            <a:pPr marL="171450" indent="-171450" eaLnBrk="1" hangingPunct="1">
              <a:spcBef>
                <a:spcPct val="0"/>
              </a:spcBef>
              <a:buFont typeface="Arial" panose="020B0604020202020204" pitchFamily="34" charset="0"/>
              <a:buChar char="•"/>
            </a:pPr>
            <a:r>
              <a:rPr lang="en-AU" baseline="0" dirty="0"/>
              <a:t>Brief description of the drug and what it looks like</a:t>
            </a:r>
          </a:p>
          <a:p>
            <a:pPr marL="171450" indent="-171450" eaLnBrk="1" hangingPunct="1">
              <a:spcBef>
                <a:spcPct val="0"/>
              </a:spcBef>
              <a:buFont typeface="Arial" panose="020B0604020202020204" pitchFamily="34" charset="0"/>
              <a:buChar char="•"/>
            </a:pPr>
            <a:r>
              <a:rPr lang="en-AU" baseline="0" dirty="0"/>
              <a:t>Info about its effects – what it might do to your body in the short and long term if you were taking it</a:t>
            </a:r>
          </a:p>
          <a:p>
            <a:pPr marL="171450" indent="-171450" eaLnBrk="1" hangingPunct="1">
              <a:spcBef>
                <a:spcPct val="0"/>
              </a:spcBef>
              <a:buFont typeface="Arial" panose="020B0604020202020204" pitchFamily="34" charset="0"/>
              <a:buChar char="•"/>
            </a:pPr>
            <a:r>
              <a:rPr lang="en-AU" baseline="0" dirty="0"/>
              <a:t>Warnings about mixing with other drugs, including alcohol</a:t>
            </a:r>
          </a:p>
          <a:p>
            <a:pPr marL="171450" indent="-171450" eaLnBrk="1" hangingPunct="1">
              <a:spcBef>
                <a:spcPct val="0"/>
              </a:spcBef>
              <a:buFont typeface="Arial" panose="020B0604020202020204" pitchFamily="34" charset="0"/>
              <a:buChar char="•"/>
            </a:pPr>
            <a:r>
              <a:rPr lang="en-AU" baseline="0" dirty="0"/>
              <a:t>The legal status of the drug</a:t>
            </a:r>
          </a:p>
          <a:p>
            <a:pPr marL="171450" indent="-171450" eaLnBrk="1" hangingPunct="1">
              <a:spcBef>
                <a:spcPct val="0"/>
              </a:spcBef>
              <a:buFont typeface="Arial" panose="020B0604020202020204" pitchFamily="34" charset="0"/>
              <a:buChar char="•"/>
            </a:pPr>
            <a:r>
              <a:rPr lang="en-AU" baseline="0" dirty="0"/>
              <a:t>Information about driving under the influence of the drug</a:t>
            </a:r>
          </a:p>
          <a:p>
            <a:pPr marL="171450" indent="-171450" eaLnBrk="1" hangingPunct="1">
              <a:spcBef>
                <a:spcPct val="0"/>
              </a:spcBef>
              <a:buFont typeface="Arial" panose="020B0604020202020204" pitchFamily="34" charset="0"/>
              <a:buChar char="•"/>
            </a:pPr>
            <a:r>
              <a:rPr lang="en-AU" baseline="0" dirty="0"/>
              <a:t>Information about taking the drug during pregnancy and/or breastfeeding</a:t>
            </a:r>
          </a:p>
          <a:p>
            <a:pPr marL="171450" indent="-171450" eaLnBrk="1" hangingPunct="1">
              <a:spcBef>
                <a:spcPct val="0"/>
              </a:spcBef>
              <a:buFont typeface="Arial" panose="020B0604020202020204" pitchFamily="34" charset="0"/>
              <a:buChar char="•"/>
            </a:pPr>
            <a:r>
              <a:rPr lang="en-AU" baseline="0" dirty="0"/>
              <a:t>What to do in an emergency</a:t>
            </a:r>
          </a:p>
          <a:p>
            <a:pPr marL="171450" indent="-171450" eaLnBrk="1" hangingPunct="1">
              <a:spcBef>
                <a:spcPct val="0"/>
              </a:spcBef>
              <a:buFont typeface="Arial" panose="020B0604020202020204" pitchFamily="34" charset="0"/>
              <a:buChar char="•"/>
            </a:pPr>
            <a:r>
              <a:rPr lang="en-AU" baseline="0" dirty="0"/>
              <a:t>Information about the possibilities of overdose</a:t>
            </a:r>
          </a:p>
          <a:p>
            <a:pPr marL="171450" indent="-171450" eaLnBrk="1" hangingPunct="1">
              <a:spcBef>
                <a:spcPct val="0"/>
              </a:spcBef>
              <a:buFont typeface="Arial" panose="020B0604020202020204" pitchFamily="34" charset="0"/>
              <a:buChar char="•"/>
            </a:pPr>
            <a:r>
              <a:rPr lang="en-AU" baseline="0" dirty="0"/>
              <a:t>Treatment options</a:t>
            </a:r>
          </a:p>
          <a:p>
            <a:pPr marL="171450" indent="-171450" eaLnBrk="1" hangingPunct="1">
              <a:spcBef>
                <a:spcPct val="0"/>
              </a:spcBef>
              <a:buFont typeface="Arial" panose="020B0604020202020204" pitchFamily="34" charset="0"/>
              <a:buChar char="•"/>
            </a:pPr>
            <a:r>
              <a:rPr lang="en-AU" baseline="0" dirty="0"/>
              <a:t>Withdrawal symptoms</a:t>
            </a:r>
          </a:p>
          <a:p>
            <a:pPr marL="171450" indent="-171450" eaLnBrk="1" hangingPunct="1">
              <a:spcBef>
                <a:spcPct val="0"/>
              </a:spcBef>
              <a:buFont typeface="Arial" panose="020B0604020202020204" pitchFamily="34" charset="0"/>
              <a:buChar char="•"/>
            </a:pPr>
            <a:endParaRPr lang="en-AU" baseline="0" dirty="0"/>
          </a:p>
          <a:p>
            <a:pPr eaLnBrk="1" hangingPunct="1">
              <a:spcBef>
                <a:spcPct val="0"/>
              </a:spcBef>
            </a:pPr>
            <a:r>
              <a:rPr lang="en-AU" baseline="0" dirty="0"/>
              <a:t>On the back of each booklet there is also a list of agencies and helplines which is useful i</a:t>
            </a:r>
            <a:r>
              <a:rPr lang="en-AU" dirty="0"/>
              <a:t>f you or</a:t>
            </a:r>
            <a:r>
              <a:rPr lang="en-AU" baseline="0" dirty="0"/>
              <a:t> anyone that you know should ever need help with a drug or alcohol related issue.</a:t>
            </a:r>
            <a:endParaRPr lang="en-AU" dirty="0"/>
          </a:p>
        </p:txBody>
      </p:sp>
      <p:sp>
        <p:nvSpPr>
          <p:cNvPr id="4" name="Slide Number Placeholder 3"/>
          <p:cNvSpPr>
            <a:spLocks noGrp="1"/>
          </p:cNvSpPr>
          <p:nvPr>
            <p:ph type="sldNum" sz="quarter" idx="10"/>
          </p:nvPr>
        </p:nvSpPr>
        <p:spPr/>
        <p:txBody>
          <a:bodyPr/>
          <a:lstStyle/>
          <a:p>
            <a:fld id="{75623C50-06C1-4275-96C9-0459EA9563CD}" type="slidenum">
              <a:rPr lang="en-AU" smtClean="0"/>
              <a:t>12</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4CF7BDDA-5BE3-47C8-BDB0-5B3C66C25867}"/>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530014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Exercises</a:t>
            </a:r>
            <a:r>
              <a:rPr lang="en-AU" baseline="0" dirty="0"/>
              <a:t> using Drug Facts and Quick Guide</a:t>
            </a:r>
          </a:p>
          <a:p>
            <a:endParaRPr lang="en-AU" baseline="0" dirty="0"/>
          </a:p>
          <a:p>
            <a:r>
              <a:rPr lang="en-AU" baseline="0" dirty="0"/>
              <a:t>Now that we’ve heard some background information about drugs – let’s take a look at some of the Drug Facts to find out some more detailed information.</a:t>
            </a:r>
          </a:p>
          <a:p>
            <a:endParaRPr lang="en-AU" baseline="0" dirty="0"/>
          </a:p>
          <a:p>
            <a:r>
              <a:rPr lang="en-AU" dirty="0"/>
              <a:t>Choose a drug from the drugs listed on the sheet and use the NSW Health Drug Facts booklets to find an interesting fact to share with the group.</a:t>
            </a:r>
          </a:p>
          <a:p>
            <a:endParaRPr lang="en-AU" baseline="0" dirty="0"/>
          </a:p>
          <a:p>
            <a:r>
              <a:rPr lang="en-AU" baseline="0" dirty="0"/>
              <a:t>The “interesting fact” could be something that you didn’t know about the drug, something that you personally find interesting or something that you think is an important fact that people should know about.</a:t>
            </a:r>
          </a:p>
          <a:p>
            <a:endParaRPr lang="en-AU" baseline="0" dirty="0"/>
          </a:p>
          <a:p>
            <a:r>
              <a:rPr lang="en-AU" baseline="0" dirty="0"/>
              <a:t>Reconvene the group after 5-10 mins</a:t>
            </a:r>
          </a:p>
          <a:p>
            <a:endParaRPr lang="en-AU" baseline="0" dirty="0"/>
          </a:p>
          <a:p>
            <a:r>
              <a:rPr lang="en-AU" baseline="0" dirty="0"/>
              <a:t>Ask participants to share ONE interesting fact about the drug that they researched with the group</a:t>
            </a:r>
            <a:endParaRPr lang="en-AU" dirty="0"/>
          </a:p>
        </p:txBody>
      </p:sp>
      <p:sp>
        <p:nvSpPr>
          <p:cNvPr id="4" name="Slide Number Placeholder 3"/>
          <p:cNvSpPr>
            <a:spLocks noGrp="1"/>
          </p:cNvSpPr>
          <p:nvPr>
            <p:ph type="sldNum" sz="quarter" idx="10"/>
          </p:nvPr>
        </p:nvSpPr>
        <p:spPr/>
        <p:txBody>
          <a:bodyPr/>
          <a:lstStyle/>
          <a:p>
            <a:fld id="{75623C50-06C1-4275-96C9-0459EA9563CD}" type="slidenum">
              <a:rPr lang="en-AU" smtClean="0"/>
              <a:t>13</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A4A4BC0B-A7C5-44C4-A71A-479AB01C13F4}"/>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912232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You can also find more information in the Drug Info book and pamphlet collections in the library.</a:t>
            </a:r>
          </a:p>
          <a:p>
            <a:pPr eaLnBrk="1" hangingPunct="1">
              <a:spcBef>
                <a:spcPct val="0"/>
              </a:spcBef>
            </a:pPr>
            <a:endParaRPr lang="en-US" dirty="0"/>
          </a:p>
          <a:p>
            <a:pPr eaLnBrk="1" hangingPunct="1">
              <a:spcBef>
                <a:spcPct val="0"/>
              </a:spcBef>
            </a:pPr>
            <a:r>
              <a:rPr lang="en-US" dirty="0"/>
              <a:t>The key resource in the Drug Info book collection in public libraries is </a:t>
            </a:r>
            <a:r>
              <a:rPr lang="en-US" i="1" dirty="0"/>
              <a:t>A quick guide to drugs and alcohol </a:t>
            </a:r>
            <a:r>
              <a:rPr lang="en-US" dirty="0"/>
              <a:t>– a plain language reference book commissioned by Drug Info. This book </a:t>
            </a:r>
            <a:r>
              <a:rPr lang="en-AU" sz="1200" b="0" i="0" kern="1200" dirty="0">
                <a:solidFill>
                  <a:schemeClr val="tx1"/>
                </a:solidFill>
                <a:effectLst/>
                <a:latin typeface="+mn-lt"/>
                <a:ea typeface="+mn-ea"/>
                <a:cs typeface="+mn-cs"/>
              </a:rPr>
              <a:t>includes information on a range of drugs, drug effects, drugs and driving, pregnancy, treatment, statistics.</a:t>
            </a:r>
          </a:p>
          <a:p>
            <a:pPr eaLnBrk="1" hangingPunct="1">
              <a:spcBef>
                <a:spcPct val="0"/>
              </a:spcBef>
            </a:pPr>
            <a:endParaRPr lang="en-AU" sz="1200" b="0" i="0" kern="1200" dirty="0">
              <a:solidFill>
                <a:schemeClr val="tx1"/>
              </a:solidFill>
              <a:effectLst/>
              <a:latin typeface="+mn-lt"/>
              <a:ea typeface="+mn-ea"/>
              <a:cs typeface="+mn-cs"/>
            </a:endParaRPr>
          </a:p>
          <a:p>
            <a:pPr eaLnBrk="1" hangingPunct="1">
              <a:spcBef>
                <a:spcPct val="0"/>
              </a:spcBef>
            </a:pPr>
            <a:r>
              <a:rPr lang="en-AU" sz="1200" b="0" i="0" kern="1200" dirty="0">
                <a:solidFill>
                  <a:schemeClr val="tx1"/>
                </a:solidFill>
                <a:effectLst/>
                <a:latin typeface="+mn-lt"/>
                <a:ea typeface="+mn-ea"/>
                <a:cs typeface="+mn-cs"/>
              </a:rPr>
              <a:t>It</a:t>
            </a:r>
            <a:r>
              <a:rPr lang="en-AU" sz="1200" b="0" i="0" kern="1200" baseline="0" dirty="0">
                <a:solidFill>
                  <a:schemeClr val="tx1"/>
                </a:solidFill>
                <a:effectLst/>
                <a:latin typeface="+mn-lt"/>
                <a:ea typeface="+mn-ea"/>
                <a:cs typeface="+mn-cs"/>
              </a:rPr>
              <a:t> also has a chapter on </a:t>
            </a:r>
            <a:r>
              <a:rPr lang="en-AU" sz="1200" b="0" i="0" kern="1200" dirty="0">
                <a:solidFill>
                  <a:schemeClr val="tx1"/>
                </a:solidFill>
                <a:effectLst/>
                <a:latin typeface="+mn-lt"/>
                <a:ea typeface="+mn-ea"/>
                <a:cs typeface="+mn-cs"/>
              </a:rPr>
              <a:t>drugs and the law. </a:t>
            </a:r>
            <a:endParaRPr lang="en-US" dirty="0"/>
          </a:p>
          <a:p>
            <a:pPr eaLnBrk="1" hangingPunct="1">
              <a:spcBef>
                <a:spcPct val="0"/>
              </a:spcBef>
            </a:pPr>
            <a:endParaRPr lang="en-US" dirty="0"/>
          </a:p>
          <a:p>
            <a:pPr eaLnBrk="1" hangingPunct="1">
              <a:spcBef>
                <a:spcPct val="0"/>
              </a:spcBef>
            </a:pPr>
            <a:r>
              <a:rPr lang="en-US" dirty="0"/>
              <a:t>A hard copy of the book is available [in</a:t>
            </a:r>
            <a:r>
              <a:rPr lang="en-US" baseline="0" dirty="0"/>
              <a:t> reference and for loan] in this library</a:t>
            </a:r>
            <a:r>
              <a:rPr lang="en-US" dirty="0"/>
              <a:t>. </a:t>
            </a:r>
          </a:p>
          <a:p>
            <a:pPr eaLnBrk="1" hangingPunct="1">
              <a:spcBef>
                <a:spcPct val="0"/>
              </a:spcBef>
            </a:pPr>
            <a:endParaRPr lang="en-US" dirty="0"/>
          </a:p>
          <a:p>
            <a:pPr eaLnBrk="1" hangingPunct="1">
              <a:spcBef>
                <a:spcPct val="0"/>
              </a:spcBef>
            </a:pPr>
            <a:r>
              <a:rPr lang="en-US" dirty="0"/>
              <a:t>The PDF version of the book is available to download from the website.</a:t>
            </a:r>
          </a:p>
          <a:p>
            <a:pPr eaLnBrk="1" hangingPunct="1">
              <a:spcBef>
                <a:spcPct val="0"/>
              </a:spcBef>
            </a:pPr>
            <a:endParaRPr lang="en-US" dirty="0"/>
          </a:p>
          <a:p>
            <a:endParaRPr lang="en-AU" dirty="0"/>
          </a:p>
        </p:txBody>
      </p:sp>
      <p:sp>
        <p:nvSpPr>
          <p:cNvPr id="4" name="Slide Number Placeholder 3"/>
          <p:cNvSpPr>
            <a:spLocks noGrp="1"/>
          </p:cNvSpPr>
          <p:nvPr>
            <p:ph type="sldNum" sz="quarter" idx="10"/>
          </p:nvPr>
        </p:nvSpPr>
        <p:spPr/>
        <p:txBody>
          <a:bodyPr/>
          <a:lstStyle/>
          <a:p>
            <a:fld id="{75623C50-06C1-4275-96C9-0459EA9563CD}" type="slidenum">
              <a:rPr lang="en-AU" smtClean="0"/>
              <a:t>14</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9DE1986B-922C-4EA8-A648-B30C3A423F87}"/>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64280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also other books in the library collections relating to drugs including</a:t>
            </a:r>
            <a:r>
              <a:rPr lang="en-AU" baseline="0" dirty="0"/>
              <a:t> these titles:</a:t>
            </a:r>
          </a:p>
          <a:p>
            <a:endParaRPr lang="en-AU" baseline="0" dirty="0"/>
          </a:p>
          <a:p>
            <a:pPr lvl="0"/>
            <a:r>
              <a:rPr lang="en-US" sz="1200" kern="1200" dirty="0">
                <a:solidFill>
                  <a:schemeClr val="tx1"/>
                </a:solidFill>
                <a:effectLst/>
                <a:latin typeface="+mn-lt"/>
                <a:ea typeface="+mn-ea"/>
                <a:cs typeface="+mn-cs"/>
              </a:rPr>
              <a:t>Alcohol, other drugs and pregnancy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edition</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guide to coping: support for families faced with problematic drug use</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Healthy spirit healthy community – a guide to drugs and alcohol in our community</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Teenagers, Alcohol and Drugs: what your kids really want and need to know about alcohol and drugs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quick guide to drugs &amp; alcohol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edition</a:t>
            </a:r>
            <a:endParaRPr lang="en-AU" sz="1200" kern="1200" dirty="0">
              <a:solidFill>
                <a:schemeClr val="tx1"/>
              </a:solidFill>
              <a:effectLst/>
              <a:latin typeface="+mn-lt"/>
              <a:ea typeface="+mn-ea"/>
              <a:cs typeface="+mn-cs"/>
            </a:endParaRPr>
          </a:p>
          <a:p>
            <a:endParaRPr lang="en-AU" baseline="0" dirty="0"/>
          </a:p>
          <a:p>
            <a:r>
              <a:rPr lang="en-AU" baseline="0" dirty="0"/>
              <a:t>There is also a range of pamphlets available (in the library) or to download from the Drug Info website. Some are specifically related to cannabis use. </a:t>
            </a:r>
            <a:endParaRPr lang="en-AU" dirty="0"/>
          </a:p>
        </p:txBody>
      </p:sp>
      <p:sp>
        <p:nvSpPr>
          <p:cNvPr id="4" name="Slide Number Placeholder 3"/>
          <p:cNvSpPr>
            <a:spLocks noGrp="1"/>
          </p:cNvSpPr>
          <p:nvPr>
            <p:ph type="sldNum" sz="quarter" idx="10"/>
          </p:nvPr>
        </p:nvSpPr>
        <p:spPr/>
        <p:txBody>
          <a:bodyPr/>
          <a:lstStyle/>
          <a:p>
            <a:fld id="{C592F341-4888-4D90-97B8-16CD9B0F7805}" type="slidenum">
              <a:rPr lang="en-AU" smtClean="0"/>
              <a:t>15</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F280FC75-67BE-4E27-949F-E7326902D4EA}"/>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3678519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[NOTE</a:t>
            </a:r>
            <a:r>
              <a:rPr lang="en-AU" baseline="0" dirty="0"/>
              <a:t> – this section can also be done as a live demo on the website – www.druginfo.sl.nsw.gov.au – participants could follow along on devices or PCs]</a:t>
            </a: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We will now</a:t>
            </a:r>
            <a:r>
              <a:rPr lang="en-AU" baseline="0" dirty="0"/>
              <a:t> take a brief look at the Drug Info website. The print collections provide access to information to around 15 different drugs.</a:t>
            </a: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The Drug</a:t>
            </a:r>
            <a:r>
              <a:rPr lang="en-AU" baseline="0" dirty="0"/>
              <a:t> Info website provides access to an extended range of drug information with quality assured links, downloadable factsheets and access to support networks.</a:t>
            </a: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The main collection of information is listed under the A-Z of drugs – accessible via the homepage or under the ‘drugs’ tab</a:t>
            </a:r>
          </a:p>
          <a:p>
            <a:endParaRPr lang="en-AU" dirty="0"/>
          </a:p>
        </p:txBody>
      </p:sp>
      <p:sp>
        <p:nvSpPr>
          <p:cNvPr id="4" name="Slide Number Placeholder 3"/>
          <p:cNvSpPr>
            <a:spLocks noGrp="1"/>
          </p:cNvSpPr>
          <p:nvPr>
            <p:ph type="sldNum" sz="quarter" idx="10"/>
          </p:nvPr>
        </p:nvSpPr>
        <p:spPr/>
        <p:txBody>
          <a:bodyPr/>
          <a:lstStyle/>
          <a:p>
            <a:fld id="{75623C50-06C1-4275-96C9-0459EA9563CD}" type="slidenum">
              <a:rPr lang="en-AU" smtClean="0"/>
              <a:t>16</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FA4D169E-523E-411A-8E8D-3C0EDA318010}"/>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92563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Click on A-Z of Drugs</a:t>
            </a:r>
          </a:p>
        </p:txBody>
      </p:sp>
      <p:sp>
        <p:nvSpPr>
          <p:cNvPr id="4" name="Slide Number Placeholder 3"/>
          <p:cNvSpPr>
            <a:spLocks noGrp="1"/>
          </p:cNvSpPr>
          <p:nvPr>
            <p:ph type="sldNum" sz="quarter" idx="10"/>
          </p:nvPr>
        </p:nvSpPr>
        <p:spPr/>
        <p:txBody>
          <a:bodyPr/>
          <a:lstStyle/>
          <a:p>
            <a:fld id="{75623C50-06C1-4275-96C9-0459EA9563CD}" type="slidenum">
              <a:rPr lang="en-AU" smtClean="0"/>
              <a:t>17</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BC712441-EC02-4573-A20E-30F7534DCA39}"/>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3853346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This section contains an alphabetical index to pages on individual drugs, indexed by proper and street name. Drugs may be listed twice. Drugs may also be listed by groups such as hallucinogens, analgesics, new and emerging drugs etc.</a:t>
            </a:r>
          </a:p>
          <a:p>
            <a:endParaRPr lang="en-AU" dirty="0"/>
          </a:p>
        </p:txBody>
      </p:sp>
      <p:sp>
        <p:nvSpPr>
          <p:cNvPr id="4" name="Slide Number Placeholder 3"/>
          <p:cNvSpPr>
            <a:spLocks noGrp="1"/>
          </p:cNvSpPr>
          <p:nvPr>
            <p:ph type="sldNum" sz="quarter" idx="10"/>
          </p:nvPr>
        </p:nvSpPr>
        <p:spPr/>
        <p:txBody>
          <a:bodyPr/>
          <a:lstStyle/>
          <a:p>
            <a:fld id="{75623C50-06C1-4275-96C9-0459EA9563CD}" type="slidenum">
              <a:rPr lang="en-AU" smtClean="0"/>
              <a:t>18</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912193F2-571C-4005-9AB6-310C75CB230A}"/>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743999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dirty="0"/>
              <a:t>Where possible we provide full text information and images. </a:t>
            </a:r>
          </a:p>
          <a:p>
            <a:pPr eaLnBrk="1" hangingPunct="1">
              <a:spcBef>
                <a:spcPct val="0"/>
              </a:spcBef>
            </a:pPr>
            <a:endParaRPr lang="en-AU" dirty="0"/>
          </a:p>
          <a:p>
            <a:pPr eaLnBrk="1" hangingPunct="1">
              <a:spcBef>
                <a:spcPct val="0"/>
              </a:spcBef>
            </a:pPr>
            <a:r>
              <a:rPr lang="en-AU" dirty="0"/>
              <a:t>We include information about:</a:t>
            </a:r>
          </a:p>
          <a:p>
            <a:pPr eaLnBrk="1" hangingPunct="1">
              <a:spcBef>
                <a:spcPct val="0"/>
              </a:spcBef>
              <a:buFontTx/>
              <a:buChar char="•"/>
            </a:pPr>
            <a:r>
              <a:rPr lang="en-AU" dirty="0"/>
              <a:t>Street names</a:t>
            </a:r>
          </a:p>
          <a:p>
            <a:pPr eaLnBrk="1" hangingPunct="1">
              <a:spcBef>
                <a:spcPct val="0"/>
              </a:spcBef>
              <a:buFontTx/>
              <a:buChar char="•"/>
            </a:pPr>
            <a:r>
              <a:rPr lang="en-AU" dirty="0"/>
              <a:t>How a drug is used</a:t>
            </a:r>
          </a:p>
          <a:p>
            <a:pPr eaLnBrk="1" hangingPunct="1">
              <a:spcBef>
                <a:spcPct val="0"/>
              </a:spcBef>
              <a:buFontTx/>
              <a:buChar char="•"/>
            </a:pPr>
            <a:r>
              <a:rPr lang="en-AU" dirty="0"/>
              <a:t>The legal issues around the drug</a:t>
            </a:r>
          </a:p>
          <a:p>
            <a:pPr eaLnBrk="1" hangingPunct="1">
              <a:spcBef>
                <a:spcPct val="0"/>
              </a:spcBef>
              <a:buFontTx/>
              <a:buChar char="•"/>
            </a:pPr>
            <a:r>
              <a:rPr lang="en-AU" dirty="0"/>
              <a:t>Long and short term effects </a:t>
            </a:r>
          </a:p>
          <a:p>
            <a:pPr eaLnBrk="1" hangingPunct="1">
              <a:spcBef>
                <a:spcPct val="0"/>
              </a:spcBef>
              <a:buFontTx/>
              <a:buChar char="•"/>
            </a:pPr>
            <a:r>
              <a:rPr lang="en-AU" dirty="0"/>
              <a:t>Statistics around the use of the drug</a:t>
            </a:r>
          </a:p>
          <a:p>
            <a:pPr eaLnBrk="1" hangingPunct="1">
              <a:spcBef>
                <a:spcPct val="0"/>
              </a:spcBef>
              <a:buFontTx/>
              <a:buChar char="•"/>
            </a:pPr>
            <a:r>
              <a:rPr lang="en-AU" dirty="0"/>
              <a:t>Other issues such as the link between mental health and use of the drug</a:t>
            </a:r>
          </a:p>
          <a:p>
            <a:pPr eaLnBrk="1" hangingPunct="1">
              <a:spcBef>
                <a:spcPct val="0"/>
              </a:spcBef>
            </a:pPr>
            <a:endParaRPr lang="en-AU" dirty="0"/>
          </a:p>
          <a:p>
            <a:pPr eaLnBrk="1" hangingPunct="1">
              <a:spcBef>
                <a:spcPct val="0"/>
              </a:spcBef>
            </a:pPr>
            <a:r>
              <a:rPr lang="en-AU" dirty="0"/>
              <a:t>We also provide links to quality websites and reports.</a:t>
            </a:r>
          </a:p>
          <a:p>
            <a:pPr eaLnBrk="1" hangingPunct="1">
              <a:spcBef>
                <a:spcPct val="0"/>
              </a:spcBef>
            </a:pPr>
            <a:endParaRPr lang="en-AU" dirty="0"/>
          </a:p>
          <a:p>
            <a:pPr eaLnBrk="1" hangingPunct="1">
              <a:spcBef>
                <a:spcPct val="0"/>
              </a:spcBef>
            </a:pPr>
            <a:r>
              <a:rPr lang="en-US" dirty="0"/>
              <a:t>The full text information on the website is taken from the key resource in the Drug Info collection - </a:t>
            </a:r>
            <a:r>
              <a:rPr lang="en-US" i="1" dirty="0"/>
              <a:t>A quick guide to drugs and alcohol </a:t>
            </a:r>
            <a:endParaRPr lang="en-US" dirty="0"/>
          </a:p>
          <a:p>
            <a:endParaRPr lang="en-AU" dirty="0"/>
          </a:p>
        </p:txBody>
      </p:sp>
      <p:sp>
        <p:nvSpPr>
          <p:cNvPr id="4" name="Slide Number Placeholder 3"/>
          <p:cNvSpPr>
            <a:spLocks noGrp="1"/>
          </p:cNvSpPr>
          <p:nvPr>
            <p:ph type="sldNum" sz="quarter" idx="10"/>
          </p:nvPr>
        </p:nvSpPr>
        <p:spPr/>
        <p:txBody>
          <a:bodyPr/>
          <a:lstStyle/>
          <a:p>
            <a:fld id="{75623C50-06C1-4275-96C9-0459EA9563CD}" type="slidenum">
              <a:rPr lang="en-AU" smtClean="0"/>
              <a:t>19</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75D22AEB-FFF5-4086-9B30-52CEEBDF6BE3}"/>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73541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Ask the group – So, what are drugs?</a:t>
            </a:r>
          </a:p>
          <a:p>
            <a:endParaRPr lang="en-AU" dirty="0"/>
          </a:p>
        </p:txBody>
      </p:sp>
      <p:sp>
        <p:nvSpPr>
          <p:cNvPr id="4" name="Slide Number Placeholder 3"/>
          <p:cNvSpPr>
            <a:spLocks noGrp="1"/>
          </p:cNvSpPr>
          <p:nvPr>
            <p:ph type="sldNum" sz="quarter" idx="10"/>
          </p:nvPr>
        </p:nvSpPr>
        <p:spPr/>
        <p:txBody>
          <a:bodyPr/>
          <a:lstStyle/>
          <a:p>
            <a:fld id="{75623C50-06C1-4275-96C9-0459EA9563CD}" type="slidenum">
              <a:rPr lang="en-AU" smtClean="0"/>
              <a:t>2</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A81606AE-9FCF-4CE4-A056-486440BC1E1B}"/>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3638961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dirty="0"/>
              <a:t>For drugs where full text information is not available the website provides link to quality websites, pamphlets and reports either in Australia or overseas. Links to related drugs are also provided.</a:t>
            </a:r>
          </a:p>
          <a:p>
            <a:pPr eaLnBrk="1" hangingPunct="1">
              <a:spcBef>
                <a:spcPct val="0"/>
              </a:spcBef>
            </a:pPr>
            <a:endParaRPr lang="en-AU" dirty="0"/>
          </a:p>
          <a:p>
            <a:pPr eaLnBrk="1" hangingPunct="1">
              <a:spcBef>
                <a:spcPct val="0"/>
              </a:spcBef>
            </a:pPr>
            <a:r>
              <a:rPr lang="en-AU" dirty="0"/>
              <a:t>Drug Info attempts to collect links to information about new and emerging drugs where possible – these may be so called legal highs or other drugs mentioned in the media.</a:t>
            </a:r>
          </a:p>
          <a:p>
            <a:pPr eaLnBrk="1" hangingPunct="1">
              <a:spcBef>
                <a:spcPct val="0"/>
              </a:spcBef>
            </a:pPr>
            <a:endParaRPr lang="en-AU" dirty="0"/>
          </a:p>
          <a:p>
            <a:pPr eaLnBrk="1" hangingPunct="1">
              <a:spcBef>
                <a:spcPct val="0"/>
              </a:spcBef>
            </a:pPr>
            <a:r>
              <a:rPr lang="en-AU" dirty="0"/>
              <a:t>OPTIONAL</a:t>
            </a:r>
            <a:r>
              <a:rPr lang="en-AU" baseline="0" dirty="0"/>
              <a:t> ADDITIONAL EXERCISE IF USING LIVE DEMO &amp; DEVICES (10 mins)</a:t>
            </a:r>
          </a:p>
          <a:p>
            <a:pPr eaLnBrk="1" hangingPunct="1">
              <a:spcBef>
                <a:spcPct val="0"/>
              </a:spcBef>
            </a:pPr>
            <a:endParaRPr lang="en-AU" baseline="0" dirty="0"/>
          </a:p>
          <a:p>
            <a:pPr marL="171450" indent="-171450" eaLnBrk="1" hangingPunct="1">
              <a:spcBef>
                <a:spcPct val="0"/>
              </a:spcBef>
              <a:buFont typeface="Arial" panose="020B0604020202020204" pitchFamily="34" charset="0"/>
              <a:buChar char="•"/>
            </a:pPr>
            <a:r>
              <a:rPr lang="en-AU" baseline="0" dirty="0"/>
              <a:t>Ask participants to go to the A-Z of Drugs page – www.druginfo.sl.nsw.gov.au/drugs/list/index.html</a:t>
            </a:r>
          </a:p>
          <a:p>
            <a:pPr marL="171450" indent="-171450" eaLnBrk="1" hangingPunct="1">
              <a:spcBef>
                <a:spcPct val="0"/>
              </a:spcBef>
              <a:buFont typeface="Arial" panose="020B0604020202020204" pitchFamily="34" charset="0"/>
              <a:buChar char="•"/>
            </a:pPr>
            <a:r>
              <a:rPr lang="en-AU" baseline="0" dirty="0"/>
              <a:t>Choose a drug from the A-Z list</a:t>
            </a:r>
          </a:p>
          <a:p>
            <a:pPr marL="171450" indent="-171450" eaLnBrk="1" hangingPunct="1">
              <a:spcBef>
                <a:spcPct val="0"/>
              </a:spcBef>
              <a:buFont typeface="Arial" panose="020B0604020202020204" pitchFamily="34" charset="0"/>
              <a:buChar char="•"/>
            </a:pPr>
            <a:r>
              <a:rPr lang="en-AU" baseline="0" dirty="0"/>
              <a:t>Have a look at the information available about the drug. Is there full text information available? If not, is there a link to another website – which website did it link you to?</a:t>
            </a:r>
          </a:p>
          <a:p>
            <a:pPr marL="171450" indent="-171450" eaLnBrk="1" hangingPunct="1">
              <a:spcBef>
                <a:spcPct val="0"/>
              </a:spcBef>
              <a:buFont typeface="Arial" panose="020B0604020202020204" pitchFamily="34" charset="0"/>
              <a:buChar char="•"/>
            </a:pPr>
            <a:r>
              <a:rPr lang="en-AU" baseline="0" dirty="0"/>
              <a:t>Explore the information available about your chosen drug:</a:t>
            </a:r>
          </a:p>
          <a:p>
            <a:pPr marL="628650" lvl="1" indent="-171450" eaLnBrk="1" hangingPunct="1">
              <a:spcBef>
                <a:spcPct val="0"/>
              </a:spcBef>
              <a:buFont typeface="Arial" panose="020B0604020202020204" pitchFamily="34" charset="0"/>
              <a:buChar char="•"/>
            </a:pPr>
            <a:r>
              <a:rPr lang="en-AU" baseline="0" dirty="0"/>
              <a:t>What are its effects?</a:t>
            </a:r>
          </a:p>
          <a:p>
            <a:pPr marL="628650" lvl="1" indent="-171450" eaLnBrk="1" hangingPunct="1">
              <a:spcBef>
                <a:spcPct val="0"/>
              </a:spcBef>
              <a:buFont typeface="Arial" panose="020B0604020202020204" pitchFamily="34" charset="0"/>
              <a:buChar char="•"/>
            </a:pPr>
            <a:r>
              <a:rPr lang="en-AU" baseline="0" dirty="0"/>
              <a:t>Is there a downloadable brochure/pamphlet/PDF available? </a:t>
            </a:r>
          </a:p>
          <a:p>
            <a:pPr marL="171450" indent="-171450" eaLnBrk="1" hangingPunct="1">
              <a:spcBef>
                <a:spcPct val="0"/>
              </a:spcBef>
              <a:buFont typeface="Arial" panose="020B0604020202020204" pitchFamily="34" charset="0"/>
              <a:buChar char="•"/>
            </a:pPr>
            <a:endParaRPr lang="en-AU" baseline="0" dirty="0"/>
          </a:p>
          <a:p>
            <a:pPr eaLnBrk="1" hangingPunct="1">
              <a:spcBef>
                <a:spcPct val="0"/>
              </a:spcBef>
            </a:pPr>
            <a:endParaRPr lang="en-US" dirty="0"/>
          </a:p>
          <a:p>
            <a:endParaRPr lang="en-AU" dirty="0"/>
          </a:p>
        </p:txBody>
      </p:sp>
      <p:sp>
        <p:nvSpPr>
          <p:cNvPr id="4" name="Slide Number Placeholder 3"/>
          <p:cNvSpPr>
            <a:spLocks noGrp="1"/>
          </p:cNvSpPr>
          <p:nvPr>
            <p:ph type="sldNum" sz="quarter" idx="10"/>
          </p:nvPr>
        </p:nvSpPr>
        <p:spPr/>
        <p:txBody>
          <a:bodyPr/>
          <a:lstStyle/>
          <a:p>
            <a:fld id="{75623C50-06C1-4275-96C9-0459EA9563CD}" type="slidenum">
              <a:rPr lang="en-AU" smtClean="0"/>
              <a:t>20</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FE64CDCA-B3EC-4770-9CD5-80CFE0AE2938}"/>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3836795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or</a:t>
            </a:r>
            <a:r>
              <a:rPr lang="en-AU" baseline="0" dirty="0"/>
              <a:t> anyone that you know should ever need help with a drug or alcohol related issue – you can find a list of agencies by clicking on the ‘Getting Help’ button</a:t>
            </a:r>
          </a:p>
          <a:p>
            <a:endParaRPr lang="en-AU" baseline="0" dirty="0"/>
          </a:p>
          <a:p>
            <a:r>
              <a:rPr lang="en-AU" baseline="0" dirty="0"/>
              <a:t>Things to note: </a:t>
            </a:r>
          </a:p>
          <a:p>
            <a:pPr marL="171450" indent="-171450">
              <a:buFont typeface="Arial" panose="020B0604020202020204" pitchFamily="34" charset="0"/>
              <a:buChar char="•"/>
            </a:pPr>
            <a:r>
              <a:rPr lang="en-AU" baseline="0" dirty="0"/>
              <a:t>Counselling Online provides one-to-one counselling over the Internet or phone.</a:t>
            </a:r>
          </a:p>
          <a:p>
            <a:pPr marL="171450" indent="-171450">
              <a:buFont typeface="Arial" panose="020B0604020202020204" pitchFamily="34" charset="0"/>
              <a:buChar char="•"/>
            </a:pPr>
            <a:r>
              <a:rPr lang="en-AU" baseline="0" dirty="0"/>
              <a:t>Family Drug Support provides support to families and friends in crisis due to drug and alcohol issues</a:t>
            </a:r>
          </a:p>
          <a:p>
            <a:pPr marL="171450" indent="-171450">
              <a:buFont typeface="Arial" panose="020B0604020202020204" pitchFamily="34" charset="0"/>
              <a:buChar char="•"/>
            </a:pPr>
            <a:r>
              <a:rPr lang="en-AU" baseline="0" dirty="0"/>
              <a:t>Lifeline provides support for mental health issues and crisis support</a:t>
            </a:r>
          </a:p>
          <a:p>
            <a:pPr marL="171450" indent="-171450">
              <a:buFont typeface="Arial" panose="020B0604020202020204" pitchFamily="34" charset="0"/>
              <a:buChar char="•"/>
            </a:pPr>
            <a:r>
              <a:rPr lang="en-AU" baseline="0" dirty="0"/>
              <a:t>ADIS provides specialised information and referral and is a 24hr service – it also have a Stimulant Treatment Line (</a:t>
            </a:r>
            <a:r>
              <a:rPr lang="en-AU" baseline="0" dirty="0" err="1"/>
              <a:t>ie</a:t>
            </a:r>
            <a:r>
              <a:rPr lang="en-AU" baseline="0" dirty="0"/>
              <a:t> for ice and speed)</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C592F341-4888-4D90-97B8-16CD9B0F7805}" type="slidenum">
              <a:rPr lang="en-AU" smtClean="0"/>
              <a:t>21</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93F7BB4C-070F-4F7C-B95F-7585CC935860}"/>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3453076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Any further questions?</a:t>
            </a:r>
          </a:p>
        </p:txBody>
      </p:sp>
      <p:sp>
        <p:nvSpPr>
          <p:cNvPr id="4" name="Slide Number Placeholder 3"/>
          <p:cNvSpPr>
            <a:spLocks noGrp="1"/>
          </p:cNvSpPr>
          <p:nvPr>
            <p:ph type="sldNum" sz="quarter" idx="10"/>
          </p:nvPr>
        </p:nvSpPr>
        <p:spPr/>
        <p:txBody>
          <a:bodyPr/>
          <a:lstStyle/>
          <a:p>
            <a:fld id="{75623C50-06C1-4275-96C9-0459EA9563CD}" type="slidenum">
              <a:rPr lang="en-AU" smtClean="0"/>
              <a:t>22</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80A01F64-4542-4C85-B6B9-C41A90D561C8}"/>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014997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 you</a:t>
            </a:r>
            <a:r>
              <a:rPr lang="en-AU" baseline="0" dirty="0"/>
              <a:t> for attending today’s session. </a:t>
            </a:r>
          </a:p>
          <a:p>
            <a:endParaRPr lang="en-AU" baseline="0" dirty="0"/>
          </a:p>
          <a:p>
            <a:r>
              <a:rPr lang="en-AU" baseline="0" dirty="0"/>
              <a:t>Ask participants to fill in an evaluation form and hand it to the facilitator – this helps us improve the content of the session for future participants. All data we collect is anonymous and confidential.</a:t>
            </a:r>
          </a:p>
          <a:p>
            <a:endParaRPr lang="en-AU" baseline="0" dirty="0"/>
          </a:p>
          <a:p>
            <a:r>
              <a:rPr lang="en-AU" baseline="0" dirty="0"/>
              <a:t>Hand out information packs.</a:t>
            </a:r>
            <a:endParaRPr lang="en-AU" dirty="0"/>
          </a:p>
        </p:txBody>
      </p:sp>
      <p:sp>
        <p:nvSpPr>
          <p:cNvPr id="4" name="Slide Number Placeholder 3"/>
          <p:cNvSpPr>
            <a:spLocks noGrp="1"/>
          </p:cNvSpPr>
          <p:nvPr>
            <p:ph type="sldNum" sz="quarter" idx="10"/>
          </p:nvPr>
        </p:nvSpPr>
        <p:spPr/>
        <p:txBody>
          <a:bodyPr/>
          <a:lstStyle/>
          <a:p>
            <a:fld id="{C592F341-4888-4D90-97B8-16CD9B0F7805}" type="slidenum">
              <a:rPr lang="en-AU" smtClean="0"/>
              <a:t>23</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77F5A7EA-6731-4E61-BAA7-CE62541259AE}"/>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45855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AU" sz="1200" dirty="0"/>
              <a:t>Tell the group that we are going to begin by talking about what a drug is.</a:t>
            </a:r>
          </a:p>
          <a:p>
            <a:pPr>
              <a:spcBef>
                <a:spcPct val="0"/>
              </a:spcBef>
              <a:defRPr/>
            </a:pPr>
            <a:endParaRPr lang="en-AU" sz="1200" dirty="0"/>
          </a:p>
          <a:p>
            <a:pPr>
              <a:spcBef>
                <a:spcPct val="0"/>
              </a:spcBef>
              <a:defRPr/>
            </a:pPr>
            <a:r>
              <a:rPr lang="en-US" sz="1200" b="1" dirty="0"/>
              <a:t>Drugs are substances that change a person's physical or mental state.</a:t>
            </a:r>
          </a:p>
          <a:p>
            <a:pPr>
              <a:spcBef>
                <a:spcPct val="0"/>
              </a:spcBef>
              <a:defRPr/>
            </a:pPr>
            <a:endParaRPr lang="en-US" sz="1200" dirty="0"/>
          </a:p>
          <a:p>
            <a:pPr>
              <a:spcBef>
                <a:spcPct val="0"/>
              </a:spcBef>
              <a:defRPr/>
            </a:pPr>
            <a:r>
              <a:rPr lang="en-US" sz="1200" dirty="0"/>
              <a:t>The vast majority of drugs are used to treat medical conditions, both physical and mental.</a:t>
            </a:r>
          </a:p>
          <a:p>
            <a:pPr>
              <a:spcBef>
                <a:spcPct val="0"/>
              </a:spcBef>
              <a:defRPr/>
            </a:pPr>
            <a:endParaRPr lang="en-US" sz="1200" dirty="0"/>
          </a:p>
          <a:p>
            <a:pPr>
              <a:spcBef>
                <a:spcPct val="0"/>
              </a:spcBef>
              <a:defRPr/>
            </a:pPr>
            <a:r>
              <a:rPr lang="en-US" sz="1200" dirty="0"/>
              <a:t>For example a drug like </a:t>
            </a:r>
            <a:r>
              <a:rPr lang="en-US" sz="1200" dirty="0" err="1"/>
              <a:t>paracetamol</a:t>
            </a:r>
            <a:r>
              <a:rPr lang="en-US" sz="1200" dirty="0"/>
              <a:t> is used to treat headaches and pain and drugs such as antidepressants are used to treat mental conditions.</a:t>
            </a:r>
          </a:p>
          <a:p>
            <a:pPr>
              <a:spcBef>
                <a:spcPct val="0"/>
              </a:spcBef>
              <a:defRPr/>
            </a:pPr>
            <a:endParaRPr lang="en-US" sz="1200" dirty="0"/>
          </a:p>
          <a:p>
            <a:pPr>
              <a:spcBef>
                <a:spcPct val="0"/>
              </a:spcBef>
              <a:defRPr/>
            </a:pPr>
            <a:r>
              <a:rPr lang="en-US" sz="1200" dirty="0"/>
              <a:t>Some drugs, however, are used outside the medical setting for their effects on the mind.  In this session we are going to concentrate on drugs that affect a person’s mental state.</a:t>
            </a:r>
          </a:p>
          <a:p>
            <a:pPr>
              <a:spcBef>
                <a:spcPct val="0"/>
              </a:spcBef>
              <a:defRPr/>
            </a:pPr>
            <a:endParaRPr lang="en-AU" sz="1200" dirty="0"/>
          </a:p>
          <a:p>
            <a:pPr>
              <a:spcBef>
                <a:spcPct val="0"/>
              </a:spcBef>
              <a:defRPr/>
            </a:pPr>
            <a:r>
              <a:rPr lang="en-AU" sz="1200" dirty="0"/>
              <a:t>Source: </a:t>
            </a:r>
            <a:r>
              <a:rPr lang="en-AU" sz="1200" i="1" dirty="0"/>
              <a:t>A quick guide to drugs &amp; alcohol, 3</a:t>
            </a:r>
            <a:r>
              <a:rPr lang="en-AU" sz="1200" i="1" baseline="30000" dirty="0"/>
              <a:t>rd</a:t>
            </a:r>
            <a:r>
              <a:rPr lang="en-AU" sz="1200" i="1" dirty="0"/>
              <a:t> edition</a:t>
            </a:r>
            <a:endParaRPr lang="en-US" sz="1200" i="1" dirty="0"/>
          </a:p>
          <a:p>
            <a:endParaRPr lang="en-AU" dirty="0"/>
          </a:p>
          <a:p>
            <a:pPr eaLnBrk="1" fontAlgn="auto" hangingPunct="1">
              <a:spcBef>
                <a:spcPct val="0"/>
              </a:spcBef>
              <a:spcAft>
                <a:spcPts val="0"/>
              </a:spcAft>
              <a:defRPr/>
            </a:pPr>
            <a:r>
              <a:rPr lang="en-US" sz="1200" dirty="0"/>
              <a:t>Drugs that affect a person's mental state, whether prescribed for a medical condition (for example, antidepressants) or taken for recreational purposes (such as alcohol and heroin), are called psychoactive drugs (note</a:t>
            </a:r>
            <a:r>
              <a:rPr lang="en-US" sz="1200" baseline="0" dirty="0"/>
              <a:t> – these are sometimes called recreational drugs)</a:t>
            </a:r>
            <a:r>
              <a:rPr lang="en-US" sz="1200" dirty="0"/>
              <a:t>. </a:t>
            </a:r>
          </a:p>
          <a:p>
            <a:pPr eaLnBrk="1" fontAlgn="auto" hangingPunct="1">
              <a:spcBef>
                <a:spcPct val="0"/>
              </a:spcBef>
              <a:spcAft>
                <a:spcPts val="0"/>
              </a:spcAft>
              <a:defRPr/>
            </a:pPr>
            <a:endParaRPr lang="en-AU" sz="1200" dirty="0"/>
          </a:p>
          <a:p>
            <a:pPr eaLnBrk="1" fontAlgn="auto" hangingPunct="1">
              <a:spcBef>
                <a:spcPct val="0"/>
              </a:spcBef>
              <a:spcAft>
                <a:spcPts val="0"/>
              </a:spcAft>
              <a:defRPr/>
            </a:pPr>
            <a:r>
              <a:rPr lang="en-US" sz="1200" b="1" dirty="0"/>
              <a:t>Psychoactive drugs affect the way a person thinks and feels—which may also affect the way they behave. </a:t>
            </a:r>
          </a:p>
          <a:p>
            <a:pPr eaLnBrk="1" fontAlgn="auto" hangingPunct="1">
              <a:spcBef>
                <a:spcPts val="0"/>
              </a:spcBef>
              <a:spcAft>
                <a:spcPts val="0"/>
              </a:spcAft>
              <a:defRPr/>
            </a:pPr>
            <a:endParaRPr lang="en-AU" sz="1200" dirty="0"/>
          </a:p>
          <a:p>
            <a:pPr eaLnBrk="1" fontAlgn="auto" hangingPunct="1">
              <a:spcBef>
                <a:spcPts val="0"/>
              </a:spcBef>
              <a:spcAft>
                <a:spcPts val="0"/>
              </a:spcAft>
              <a:defRPr/>
            </a:pPr>
            <a:r>
              <a:rPr lang="en-AU" sz="1200" u="sng" dirty="0"/>
              <a:t>For example:</a:t>
            </a:r>
          </a:p>
          <a:p>
            <a:pPr eaLnBrk="1" fontAlgn="auto" hangingPunct="1">
              <a:spcBef>
                <a:spcPts val="0"/>
              </a:spcBef>
              <a:spcAft>
                <a:spcPts val="0"/>
              </a:spcAft>
              <a:defRPr/>
            </a:pPr>
            <a:endParaRPr lang="en-AU" sz="1200" dirty="0"/>
          </a:p>
          <a:p>
            <a:pPr eaLnBrk="1" fontAlgn="auto" hangingPunct="1">
              <a:spcBef>
                <a:spcPts val="0"/>
              </a:spcBef>
              <a:spcAft>
                <a:spcPts val="0"/>
              </a:spcAft>
              <a:defRPr/>
            </a:pPr>
            <a:r>
              <a:rPr lang="en-AU" sz="1200" dirty="0"/>
              <a:t>Alcohol is a psychoactive drug. </a:t>
            </a:r>
          </a:p>
          <a:p>
            <a:pPr eaLnBrk="1" fontAlgn="auto" hangingPunct="1">
              <a:spcBef>
                <a:spcPts val="0"/>
              </a:spcBef>
              <a:spcAft>
                <a:spcPts val="0"/>
              </a:spcAft>
              <a:defRPr/>
            </a:pPr>
            <a:endParaRPr lang="en-AU" sz="1200" dirty="0"/>
          </a:p>
          <a:p>
            <a:pPr eaLnBrk="1" fontAlgn="auto" hangingPunct="1">
              <a:spcBef>
                <a:spcPts val="0"/>
              </a:spcBef>
              <a:spcAft>
                <a:spcPts val="0"/>
              </a:spcAft>
              <a:defRPr/>
            </a:pPr>
            <a:r>
              <a:rPr lang="en-AU" sz="1200" dirty="0"/>
              <a:t>Some of its effects include:</a:t>
            </a:r>
          </a:p>
          <a:p>
            <a:pPr eaLnBrk="1" fontAlgn="auto" hangingPunct="1">
              <a:spcBef>
                <a:spcPts val="0"/>
              </a:spcBef>
              <a:spcAft>
                <a:spcPts val="0"/>
              </a:spcAft>
              <a:defRPr/>
            </a:pPr>
            <a:endParaRPr lang="en-AU" sz="1200" dirty="0"/>
          </a:p>
          <a:p>
            <a:pPr marL="171450" indent="-171450" eaLnBrk="1" fontAlgn="auto" hangingPunct="1">
              <a:spcBef>
                <a:spcPts val="0"/>
              </a:spcBef>
              <a:spcAft>
                <a:spcPts val="0"/>
              </a:spcAft>
              <a:buFont typeface="Arial" panose="020B0604020202020204" pitchFamily="34" charset="0"/>
              <a:buChar char="•"/>
              <a:defRPr/>
            </a:pPr>
            <a:r>
              <a:rPr lang="en-AU" sz="1200" dirty="0"/>
              <a:t>impaired memory and judgement (can</a:t>
            </a:r>
            <a:r>
              <a:rPr lang="en-AU" sz="1200" baseline="0" dirty="0"/>
              <a:t> affects thinking</a:t>
            </a:r>
            <a:r>
              <a:rPr lang="en-AU" sz="1200" dirty="0"/>
              <a:t>)</a:t>
            </a:r>
          </a:p>
          <a:p>
            <a:pPr marL="171450" indent="-171450" eaLnBrk="1" fontAlgn="auto" hangingPunct="1">
              <a:spcBef>
                <a:spcPts val="0"/>
              </a:spcBef>
              <a:spcAft>
                <a:spcPts val="0"/>
              </a:spcAft>
              <a:buFont typeface="Arial" panose="020B0604020202020204" pitchFamily="34" charset="0"/>
              <a:buChar char="•"/>
              <a:defRPr/>
            </a:pPr>
            <a:r>
              <a:rPr lang="en-AU" sz="1200" dirty="0"/>
              <a:t>sense of relaxation (can affects feelings)</a:t>
            </a:r>
          </a:p>
          <a:p>
            <a:pPr marL="171450" indent="-171450" eaLnBrk="1" fontAlgn="auto" hangingPunct="1">
              <a:spcBef>
                <a:spcPts val="0"/>
              </a:spcBef>
              <a:spcAft>
                <a:spcPts val="0"/>
              </a:spcAft>
              <a:buFont typeface="Arial" panose="020B0604020202020204" pitchFamily="34" charset="0"/>
              <a:buChar char="•"/>
              <a:defRPr/>
            </a:pPr>
            <a:r>
              <a:rPr lang="en-AU" sz="1200" dirty="0"/>
              <a:t>reduced inhibitions (can</a:t>
            </a:r>
            <a:r>
              <a:rPr lang="en-AU" sz="1200" baseline="0" dirty="0"/>
              <a:t> affect </a:t>
            </a:r>
            <a:r>
              <a:rPr lang="en-AU" sz="1200" dirty="0"/>
              <a:t>behaviour - mental - it can also change people’s demeanour – for example some people may become sad, or aggressive, others may become overly excited/boisterous) </a:t>
            </a:r>
          </a:p>
          <a:p>
            <a:pPr marL="171450" indent="-171450" eaLnBrk="1" hangingPunct="1">
              <a:spcBef>
                <a:spcPts val="0"/>
              </a:spcBef>
              <a:spcAft>
                <a:spcPts val="0"/>
              </a:spcAft>
              <a:buFont typeface="Arial" panose="020B0604020202020204" pitchFamily="34" charset="0"/>
              <a:buChar char="•"/>
              <a:defRPr/>
            </a:pPr>
            <a:r>
              <a:rPr lang="en-AU" sz="1200" dirty="0"/>
              <a:t>loss of alertness and coordination, and slower reaction times (can affect behaviour – physical and mental)</a:t>
            </a:r>
          </a:p>
          <a:p>
            <a:pPr eaLnBrk="1" hangingPunct="1">
              <a:spcBef>
                <a:spcPts val="0"/>
              </a:spcBef>
              <a:spcAft>
                <a:spcPts val="0"/>
              </a:spcAft>
              <a:defRPr/>
            </a:pPr>
            <a:endParaRPr lang="en-AU" sz="1200" dirty="0"/>
          </a:p>
        </p:txBody>
      </p:sp>
      <p:sp>
        <p:nvSpPr>
          <p:cNvPr id="4" name="Slide Number Placeholder 3"/>
          <p:cNvSpPr>
            <a:spLocks noGrp="1"/>
          </p:cNvSpPr>
          <p:nvPr>
            <p:ph type="sldNum" sz="quarter" idx="10"/>
          </p:nvPr>
        </p:nvSpPr>
        <p:spPr/>
        <p:txBody>
          <a:bodyPr/>
          <a:lstStyle/>
          <a:p>
            <a:fld id="{75623C50-06C1-4275-96C9-0459EA9563CD}" type="slidenum">
              <a:rPr lang="en-AU" smtClean="0"/>
              <a:t>3</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35F0AEE7-82D4-490D-BFD6-7456A5259247}"/>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93343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592F341-4888-4D90-97B8-16CD9B0F7805}" type="slidenum">
              <a:rPr lang="en-AU" smtClean="0"/>
              <a:t>4</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364D49A3-65BB-4F68-B4E5-CFA20075FF15}"/>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82569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Drugs are usually classified according to:</a:t>
            </a:r>
          </a:p>
          <a:p>
            <a:pPr marL="171450" indent="-171450">
              <a:buFont typeface="Arial" panose="020B0604020202020204" pitchFamily="34" charset="0"/>
              <a:buChar char="•"/>
            </a:pPr>
            <a:r>
              <a:rPr lang="en-AU" dirty="0"/>
              <a:t>their effects</a:t>
            </a:r>
          </a:p>
          <a:p>
            <a:pPr marL="171450" indent="-171450">
              <a:buFont typeface="Arial" panose="020B0604020202020204" pitchFamily="34" charset="0"/>
              <a:buChar char="•"/>
            </a:pPr>
            <a:r>
              <a:rPr lang="en-AU" dirty="0"/>
              <a:t>whether they are legal or illicit (illegal)</a:t>
            </a:r>
          </a:p>
          <a:p>
            <a:pPr marL="171450" indent="-171450">
              <a:buFont typeface="Arial" panose="020B0604020202020204" pitchFamily="34" charset="0"/>
              <a:buChar char="•"/>
            </a:pPr>
            <a:endParaRPr lang="en-AU"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t>Different types of psychoactive drugs can have differing effects – depending on the category of drug that they belong to.</a:t>
            </a:r>
            <a:endParaRPr lang="en-AU" dirty="0"/>
          </a:p>
          <a:p>
            <a:endParaRPr lang="en-AU" dirty="0"/>
          </a:p>
          <a:p>
            <a:pPr marL="0" indent="0">
              <a:buNone/>
            </a:pPr>
            <a:r>
              <a:rPr lang="en-AU" dirty="0"/>
              <a:t>The three main categories of psychoactive drugs are:</a:t>
            </a:r>
          </a:p>
          <a:p>
            <a:pPr marL="171450" indent="-171450">
              <a:buFont typeface="Arial" panose="020B0604020202020204" pitchFamily="34" charset="0"/>
              <a:buChar char="•"/>
            </a:pPr>
            <a:r>
              <a:rPr lang="en-AU" dirty="0"/>
              <a:t>depressants</a:t>
            </a:r>
          </a:p>
          <a:p>
            <a:pPr marL="171450" indent="-171450">
              <a:buFont typeface="Arial" panose="020B0604020202020204" pitchFamily="34" charset="0"/>
              <a:buChar char="•"/>
            </a:pPr>
            <a:r>
              <a:rPr lang="en-AU" dirty="0"/>
              <a:t>stimulants</a:t>
            </a:r>
          </a:p>
          <a:p>
            <a:pPr marL="171450" indent="-171450">
              <a:buFont typeface="Arial" panose="020B0604020202020204" pitchFamily="34" charset="0"/>
              <a:buChar char="•"/>
            </a:pPr>
            <a:r>
              <a:rPr lang="en-AU" dirty="0"/>
              <a:t>hallucinogens</a:t>
            </a:r>
          </a:p>
          <a:p>
            <a:endParaRPr lang="en-AU" dirty="0"/>
          </a:p>
        </p:txBody>
      </p:sp>
      <p:sp>
        <p:nvSpPr>
          <p:cNvPr id="4" name="Slide Number Placeholder 3"/>
          <p:cNvSpPr>
            <a:spLocks noGrp="1"/>
          </p:cNvSpPr>
          <p:nvPr>
            <p:ph type="sldNum" sz="quarter" idx="10"/>
          </p:nvPr>
        </p:nvSpPr>
        <p:spPr/>
        <p:txBody>
          <a:bodyPr/>
          <a:lstStyle/>
          <a:p>
            <a:fld id="{C592F341-4888-4D90-97B8-16CD9B0F7805}" type="slidenum">
              <a:rPr lang="en-AU" smtClean="0"/>
              <a:t>5</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0F79506D-D260-4C5C-B2DD-CC26B13B03F6}"/>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7096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sz="1200" b="1" dirty="0">
                <a:latin typeface="Arial" panose="020B0604020202020204" pitchFamily="34" charset="0"/>
                <a:cs typeface="Arial" panose="020B0604020202020204" pitchFamily="34" charset="0"/>
              </a:rPr>
              <a:t>DEPRESSANTS</a:t>
            </a:r>
            <a:r>
              <a:rPr lang="en-US" sz="1200" dirty="0">
                <a:latin typeface="Arial" panose="020B0604020202020204" pitchFamily="34" charset="0"/>
                <a:cs typeface="Arial" panose="020B0604020202020204" pitchFamily="34" charset="0"/>
              </a:rPr>
              <a:t> slow down the activity of the central nervous system (the brain and spinal cord), which reduces a person's alertness, coordination</a:t>
            </a:r>
            <a:r>
              <a:rPr lang="en-US" sz="1200" baseline="0" dirty="0">
                <a:latin typeface="Arial" panose="020B0604020202020204" pitchFamily="34" charset="0"/>
                <a:cs typeface="Arial" panose="020B0604020202020204" pitchFamily="34" charset="0"/>
              </a:rPr>
              <a:t> and concentration </a:t>
            </a:r>
            <a:r>
              <a:rPr lang="en-US" sz="1200" dirty="0">
                <a:latin typeface="Arial" panose="020B0604020202020204" pitchFamily="34" charset="0"/>
                <a:cs typeface="Arial" panose="020B0604020202020204" pitchFamily="34" charset="0"/>
              </a:rPr>
              <a:t>and also slows down functions such as breathing and heart rate. </a:t>
            </a:r>
          </a:p>
          <a:p>
            <a:pPr eaLnBrk="1" hangingPunct="1">
              <a:spcBef>
                <a:spcPct val="0"/>
              </a:spcBef>
              <a:buFontTx/>
              <a:buChar char="•"/>
            </a:pPr>
            <a:endParaRPr lang="en-US" sz="1200" dirty="0">
              <a:latin typeface="Arial" panose="020B0604020202020204" pitchFamily="34" charset="0"/>
              <a:cs typeface="Arial" panose="020B0604020202020204" pitchFamily="34" charset="0"/>
            </a:endParaRPr>
          </a:p>
          <a:p>
            <a:pPr eaLnBrk="1" hangingPunct="1">
              <a:spcBef>
                <a:spcPct val="0"/>
              </a:spcBef>
              <a:buFontTx/>
              <a:buChar char="•"/>
            </a:pPr>
            <a:r>
              <a:rPr lang="en-US" sz="1200" dirty="0">
                <a:latin typeface="Arial" panose="020B0604020202020204" pitchFamily="34" charset="0"/>
                <a:cs typeface="Arial" panose="020B0604020202020204" pitchFamily="34" charset="0"/>
              </a:rPr>
              <a:t>In small quantities depressants</a:t>
            </a:r>
            <a:r>
              <a:rPr lang="en-US" sz="1200" baseline="0" dirty="0">
                <a:latin typeface="Arial" panose="020B0604020202020204" pitchFamily="34" charset="0"/>
                <a:cs typeface="Arial" panose="020B0604020202020204" pitchFamily="34" charset="0"/>
              </a:rPr>
              <a:t> can cause a person to feel more relaxed. In large quantities they can cause unconsciousness, vomiting and death.</a:t>
            </a:r>
            <a:endParaRPr lang="en-US" sz="1200" dirty="0">
              <a:latin typeface="Arial" panose="020B0604020202020204" pitchFamily="34" charset="0"/>
              <a:cs typeface="Arial" panose="020B0604020202020204" pitchFamily="34" charset="0"/>
            </a:endParaRPr>
          </a:p>
          <a:p>
            <a:pPr eaLnBrk="1" hangingPunct="1">
              <a:spcBef>
                <a:spcPct val="0"/>
              </a:spcBef>
              <a:buFontTx/>
              <a:buChar char="•"/>
            </a:pPr>
            <a:endParaRPr lang="en-US" sz="1200" dirty="0">
              <a:latin typeface="Arial" panose="020B0604020202020204" pitchFamily="34" charset="0"/>
              <a:cs typeface="Arial" panose="020B0604020202020204" pitchFamily="34" charset="0"/>
            </a:endParaRPr>
          </a:p>
          <a:p>
            <a:pPr eaLnBrk="1" hangingPunct="1">
              <a:spcBef>
                <a:spcPct val="0"/>
              </a:spcBef>
              <a:buFontTx/>
              <a:buChar char="•"/>
            </a:pPr>
            <a:r>
              <a:rPr lang="en-US" sz="1200" dirty="0">
                <a:latin typeface="Arial" panose="020B0604020202020204" pitchFamily="34" charset="0"/>
                <a:cs typeface="Arial" panose="020B0604020202020204" pitchFamily="34" charset="0"/>
              </a:rPr>
              <a:t>Examples of depressants are alcohol, heroin, cannabis, the prescription drug group of benzodiazepines (sometimes referred to as </a:t>
            </a:r>
            <a:r>
              <a:rPr lang="en-US" sz="1200" dirty="0" err="1">
                <a:latin typeface="Arial" panose="020B0604020202020204" pitchFamily="34" charset="0"/>
                <a:cs typeface="Arial" panose="020B0604020202020204" pitchFamily="34" charset="0"/>
              </a:rPr>
              <a:t>benzos</a:t>
            </a:r>
            <a:r>
              <a:rPr lang="en-US" sz="1200" dirty="0">
                <a:latin typeface="Arial" panose="020B0604020202020204" pitchFamily="34" charset="0"/>
                <a:cs typeface="Arial" panose="020B0604020202020204" pitchFamily="34" charset="0"/>
              </a:rPr>
              <a:t>) and other prescription </a:t>
            </a:r>
            <a:r>
              <a:rPr lang="en-US" sz="1200" dirty="0" err="1">
                <a:latin typeface="Arial" panose="020B0604020202020204" pitchFamily="34" charset="0"/>
                <a:cs typeface="Arial" panose="020B0604020202020204" pitchFamily="34" charset="0"/>
              </a:rPr>
              <a:t>tranquilisers</a:t>
            </a:r>
            <a:r>
              <a:rPr lang="en-US" sz="1200" dirty="0">
                <a:latin typeface="Arial" panose="020B0604020202020204" pitchFamily="34" charset="0"/>
                <a:cs typeface="Arial" panose="020B0604020202020204" pitchFamily="34" charset="0"/>
              </a:rPr>
              <a:t>. </a:t>
            </a:r>
          </a:p>
          <a:p>
            <a:pPr eaLnBrk="1" hangingPunct="1">
              <a:spcBef>
                <a:spcPct val="0"/>
              </a:spcBef>
              <a:buFontTx/>
              <a:buChar char="•"/>
            </a:pPr>
            <a:endParaRPr lang="en-AU" sz="1200" dirty="0">
              <a:latin typeface="Arial" panose="020B0604020202020204" pitchFamily="34" charset="0"/>
              <a:cs typeface="Arial" panose="020B0604020202020204" pitchFamily="34" charset="0"/>
            </a:endParaRPr>
          </a:p>
          <a:p>
            <a:pPr eaLnBrk="1" hangingPunct="1">
              <a:spcBef>
                <a:spcPct val="0"/>
              </a:spcBef>
            </a:pPr>
            <a:r>
              <a:rPr lang="en-AU" sz="1200" dirty="0">
                <a:latin typeface="Arial" panose="020B0604020202020204" pitchFamily="34" charset="0"/>
                <a:cs typeface="Arial" panose="020B0604020202020204" pitchFamily="34" charset="0"/>
              </a:rPr>
              <a:t>(Ask the group if they know what benzodiazepines are as many people have not heard of them – benzodiazepines belong to a group of drugs known as minor tranquilisers, examples of </a:t>
            </a:r>
            <a:r>
              <a:rPr lang="en-AU" sz="1200" dirty="0" err="1">
                <a:latin typeface="Arial" panose="020B0604020202020204" pitchFamily="34" charset="0"/>
                <a:cs typeface="Arial" panose="020B0604020202020204" pitchFamily="34" charset="0"/>
              </a:rPr>
              <a:t>benzos</a:t>
            </a:r>
            <a:r>
              <a:rPr lang="en-AU" sz="1200" dirty="0">
                <a:latin typeface="Arial" panose="020B0604020202020204" pitchFamily="34" charset="0"/>
                <a:cs typeface="Arial" panose="020B0604020202020204" pitchFamily="34" charset="0"/>
              </a:rPr>
              <a:t> are </a:t>
            </a:r>
            <a:r>
              <a:rPr lang="en-AU" sz="1200" dirty="0" err="1">
                <a:latin typeface="Arial" panose="020B0604020202020204" pitchFamily="34" charset="0"/>
                <a:cs typeface="Arial" panose="020B0604020202020204" pitchFamily="34" charset="0"/>
              </a:rPr>
              <a:t>Valium</a:t>
            </a:r>
            <a:r>
              <a:rPr lang="en-AU" sz="1200" dirty="0">
                <a:latin typeface="Arial" panose="020B0604020202020204" pitchFamily="34" charset="0"/>
                <a:cs typeface="Arial" panose="020B0604020202020204" pitchFamily="34" charset="0"/>
              </a:rPr>
              <a:t> and Xanax – they are prescription drugs that may be used as recreation drugs)</a:t>
            </a:r>
          </a:p>
          <a:p>
            <a:pPr eaLnBrk="1" hangingPunct="1">
              <a:spcBef>
                <a:spcPct val="0"/>
              </a:spcBef>
            </a:pPr>
            <a:endParaRPr lang="en-AU" sz="1200" dirty="0">
              <a:latin typeface="Arial" panose="020B0604020202020204" pitchFamily="34" charset="0"/>
              <a:cs typeface="Arial" panose="020B0604020202020204" pitchFamily="34" charset="0"/>
            </a:endParaRPr>
          </a:p>
          <a:p>
            <a:pPr eaLnBrk="1" hangingPunct="1">
              <a:spcBef>
                <a:spcPct val="0"/>
              </a:spcBef>
            </a:pPr>
            <a:r>
              <a:rPr lang="en-AU" sz="1200" u="sng" dirty="0">
                <a:latin typeface="Arial" panose="020B0604020202020204" pitchFamily="34" charset="0"/>
                <a:cs typeface="Arial" panose="020B0604020202020204" pitchFamily="34" charset="0"/>
              </a:rPr>
              <a:t>Click to reveal</a:t>
            </a:r>
            <a:endParaRPr lang="en-US" sz="1200" u="sng" dirty="0">
              <a:latin typeface="Arial" panose="020B0604020202020204" pitchFamily="34" charset="0"/>
              <a:cs typeface="Arial" panose="020B0604020202020204" pitchFamily="34" charset="0"/>
            </a:endParaRPr>
          </a:p>
          <a:p>
            <a:pPr eaLnBrk="1" hangingPunct="1">
              <a:spcBef>
                <a:spcPct val="0"/>
              </a:spcBef>
            </a:pPr>
            <a:endParaRPr lang="en-US" sz="1200" dirty="0">
              <a:latin typeface="Arial" panose="020B0604020202020204" pitchFamily="34" charset="0"/>
              <a:cs typeface="Arial" panose="020B0604020202020204" pitchFamily="34" charset="0"/>
            </a:endParaRPr>
          </a:p>
          <a:p>
            <a:pPr eaLnBrk="1" hangingPunct="1">
              <a:spcBef>
                <a:spcPct val="0"/>
              </a:spcBef>
              <a:buFontTx/>
              <a:buChar char="•"/>
            </a:pPr>
            <a:r>
              <a:rPr lang="en-US" sz="1200" b="1" dirty="0">
                <a:latin typeface="Arial" panose="020B0604020202020204" pitchFamily="34" charset="0"/>
                <a:cs typeface="Arial" panose="020B0604020202020204" pitchFamily="34" charset="0"/>
              </a:rPr>
              <a:t> STIMULANTS</a:t>
            </a:r>
            <a:r>
              <a:rPr lang="en-US" sz="1200" dirty="0">
                <a:latin typeface="Arial" panose="020B0604020202020204" pitchFamily="34" charset="0"/>
                <a:cs typeface="Arial" panose="020B0604020202020204" pitchFamily="34" charset="0"/>
              </a:rPr>
              <a:t> increase the activity of the central nervous system, making the person more alert and aroused. They increase heart</a:t>
            </a:r>
            <a:r>
              <a:rPr lang="en-US" sz="1200" baseline="0" dirty="0">
                <a:latin typeface="Arial" panose="020B0604020202020204" pitchFamily="34" charset="0"/>
                <a:cs typeface="Arial" panose="020B0604020202020204" pitchFamily="34" charset="0"/>
              </a:rPr>
              <a:t> rate, body temperature and blood pressure. </a:t>
            </a:r>
          </a:p>
          <a:p>
            <a:pPr eaLnBrk="1" hangingPunct="1">
              <a:spcBef>
                <a:spcPct val="0"/>
              </a:spcBef>
              <a:buFontTx/>
              <a:buChar char="•"/>
            </a:pPr>
            <a:endParaRPr lang="en-US" sz="1200" baseline="0" dirty="0">
              <a:latin typeface="Arial" panose="020B0604020202020204" pitchFamily="34" charset="0"/>
              <a:cs typeface="Arial" panose="020B0604020202020204" pitchFamily="34" charset="0"/>
            </a:endParaRPr>
          </a:p>
          <a:p>
            <a:pPr eaLnBrk="1" hangingPunct="1">
              <a:spcBef>
                <a:spcPct val="0"/>
              </a:spcBef>
              <a:buFontTx/>
              <a:buChar char="•"/>
            </a:pPr>
            <a:r>
              <a:rPr lang="en-US" sz="1200" baseline="0" dirty="0">
                <a:latin typeface="Arial" panose="020B0604020202020204" pitchFamily="34" charset="0"/>
                <a:cs typeface="Arial" panose="020B0604020202020204" pitchFamily="34" charset="0"/>
              </a:rPr>
              <a:t>They can also reduce a person’s appetite and cause them to have dilated pupils and difficulty sleeping, and to be talkative or agitated. Large quantities or stimulants can cause a person to experience anxiety, panic, seizures, headaches, stomach cramps, aggression and paranoia.</a:t>
            </a:r>
          </a:p>
          <a:p>
            <a:pPr eaLnBrk="1" hangingPunct="1">
              <a:spcBef>
                <a:spcPct val="0"/>
              </a:spcBef>
              <a:buFontTx/>
              <a:buNone/>
            </a:pPr>
            <a:endParaRPr lang="en-US" sz="1200" baseline="0" dirty="0">
              <a:latin typeface="Arial" panose="020B0604020202020204" pitchFamily="34" charset="0"/>
              <a:cs typeface="Arial" panose="020B0604020202020204" pitchFamily="34" charset="0"/>
            </a:endParaRPr>
          </a:p>
          <a:p>
            <a:pPr eaLnBrk="1" hangingPunct="1">
              <a:spcBef>
                <a:spcPct val="0"/>
              </a:spcBef>
              <a:buFontTx/>
              <a:buNone/>
            </a:pPr>
            <a:r>
              <a:rPr lang="en-US" sz="1200" baseline="0" dirty="0">
                <a:latin typeface="Arial" panose="020B0604020202020204" pitchFamily="34" charset="0"/>
                <a:cs typeface="Arial" panose="020B0604020202020204" pitchFamily="34" charset="0"/>
              </a:rPr>
              <a:t>Strong stimulants can mask some of the effects of depressant drugs such as alcohol.</a:t>
            </a:r>
            <a:endParaRPr lang="en-US" sz="1200" dirty="0">
              <a:latin typeface="Arial" panose="020B0604020202020204" pitchFamily="34" charset="0"/>
              <a:cs typeface="Arial" panose="020B0604020202020204" pitchFamily="34" charset="0"/>
            </a:endParaRPr>
          </a:p>
          <a:p>
            <a:pPr eaLnBrk="1" hangingPunct="1">
              <a:spcBef>
                <a:spcPct val="0"/>
              </a:spcBef>
              <a:buFontTx/>
              <a:buChar char="•"/>
            </a:pPr>
            <a:endParaRPr lang="en-US" sz="1200" dirty="0">
              <a:latin typeface="Arial" panose="020B0604020202020204" pitchFamily="34" charset="0"/>
              <a:cs typeface="Arial" panose="020B0604020202020204" pitchFamily="34" charset="0"/>
            </a:endParaRPr>
          </a:p>
          <a:p>
            <a:pPr eaLnBrk="1" hangingPunct="1">
              <a:spcBef>
                <a:spcPct val="0"/>
              </a:spcBef>
              <a:buFontTx/>
              <a:buChar char="•"/>
            </a:pPr>
            <a:r>
              <a:rPr lang="en-US" sz="1200" dirty="0">
                <a:latin typeface="Arial" panose="020B0604020202020204" pitchFamily="34" charset="0"/>
                <a:cs typeface="Arial" panose="020B0604020202020204" pitchFamily="34" charset="0"/>
              </a:rPr>
              <a:t>Examples of mild stimulants are nicotine, caffeine, and examples</a:t>
            </a:r>
            <a:r>
              <a:rPr lang="en-US" sz="1200" baseline="0" dirty="0">
                <a:latin typeface="Arial" panose="020B0604020202020204" pitchFamily="34" charset="0"/>
                <a:cs typeface="Arial" panose="020B0604020202020204" pitchFamily="34" charset="0"/>
              </a:rPr>
              <a:t> of strong stimulants are </a:t>
            </a:r>
            <a:r>
              <a:rPr lang="en-US" sz="1200" dirty="0">
                <a:latin typeface="Arial" panose="020B0604020202020204" pitchFamily="34" charset="0"/>
                <a:cs typeface="Arial" panose="020B0604020202020204" pitchFamily="34" charset="0"/>
              </a:rPr>
              <a:t>cocaine, ecstasy and methamphetamines, speed and ice.</a:t>
            </a:r>
          </a:p>
          <a:p>
            <a:pPr eaLnBrk="1" hangingPunct="1">
              <a:spcBef>
                <a:spcPct val="0"/>
              </a:spcBef>
              <a:buFontTx/>
              <a:buChar char="•"/>
            </a:pPr>
            <a:endParaRPr lang="en-US" sz="1200" dirty="0">
              <a:latin typeface="Arial" panose="020B0604020202020204" pitchFamily="34" charset="0"/>
              <a:cs typeface="Arial" panose="020B0604020202020204" pitchFamily="34" charset="0"/>
            </a:endParaRPr>
          </a:p>
          <a:p>
            <a:pPr eaLnBrk="1" hangingPunct="1">
              <a:spcBef>
                <a:spcPct val="0"/>
              </a:spcBef>
            </a:pPr>
            <a:r>
              <a:rPr lang="en-AU" sz="1200" u="sng" dirty="0">
                <a:latin typeface="Arial" panose="020B0604020202020204" pitchFamily="34" charset="0"/>
                <a:cs typeface="Arial" panose="020B0604020202020204" pitchFamily="34" charset="0"/>
              </a:rPr>
              <a:t>Click to reveal</a:t>
            </a:r>
            <a:endParaRPr lang="en-US" sz="1200" dirty="0">
              <a:latin typeface="Arial" panose="020B0604020202020204" pitchFamily="34" charset="0"/>
              <a:cs typeface="Arial" panose="020B0604020202020204" pitchFamily="34" charset="0"/>
            </a:endParaRPr>
          </a:p>
          <a:p>
            <a:pPr eaLnBrk="1" hangingPunct="1">
              <a:spcBef>
                <a:spcPct val="0"/>
              </a:spcBef>
            </a:pPr>
            <a:endParaRPr lang="en-US" sz="1200" dirty="0">
              <a:latin typeface="Arial" panose="020B0604020202020204" pitchFamily="34" charset="0"/>
              <a:cs typeface="Arial" panose="020B0604020202020204" pitchFamily="34" charset="0"/>
            </a:endParaRPr>
          </a:p>
          <a:p>
            <a:pPr eaLnBrk="1" hangingPunct="1">
              <a:spcBef>
                <a:spcPct val="0"/>
              </a:spcBef>
              <a:buFontTx/>
              <a:buChar char="•"/>
            </a:pP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HALLUCINOGENS</a:t>
            </a:r>
            <a:r>
              <a:rPr lang="en-US" sz="1200" dirty="0">
                <a:latin typeface="Arial" panose="020B0604020202020204" pitchFamily="34" charset="0"/>
                <a:cs typeface="Arial" panose="020B0604020202020204" pitchFamily="34" charset="0"/>
              </a:rPr>
              <a:t> make a person see, hear, smell or feel things that aren't there. </a:t>
            </a:r>
          </a:p>
          <a:p>
            <a:pPr eaLnBrk="1" hangingPunct="1">
              <a:spcBef>
                <a:spcPct val="0"/>
              </a:spcBef>
              <a:buFontTx/>
              <a:buChar char="•"/>
            </a:pPr>
            <a:endParaRPr lang="en-US" sz="1200" dirty="0">
              <a:latin typeface="Arial" panose="020B0604020202020204" pitchFamily="34" charset="0"/>
              <a:cs typeface="Arial" panose="020B0604020202020204" pitchFamily="34" charset="0"/>
            </a:endParaRPr>
          </a:p>
          <a:p>
            <a:pPr eaLnBrk="1" hangingPunct="1">
              <a:spcBef>
                <a:spcPct val="0"/>
              </a:spcBef>
              <a:buFontTx/>
              <a:buChar char="•"/>
            </a:pPr>
            <a:r>
              <a:rPr lang="en-US" sz="1200" dirty="0">
                <a:latin typeface="Arial" panose="020B0604020202020204" pitchFamily="34" charset="0"/>
                <a:cs typeface="Arial" panose="020B0604020202020204" pitchFamily="34" charset="0"/>
              </a:rPr>
              <a:t>Other effects</a:t>
            </a:r>
            <a:r>
              <a:rPr lang="en-US" sz="1200" baseline="0" dirty="0">
                <a:latin typeface="Arial" panose="020B0604020202020204" pitchFamily="34" charset="0"/>
                <a:cs typeface="Arial" panose="020B0604020202020204" pitchFamily="34" charset="0"/>
              </a:rPr>
              <a:t> of hallucinogenic drugs include dilation of the pupils, loss of appetite, increased activity, talking or laughing, a sense of emotional and psychological euphoria and well-being, jaw-clenching, sweating, panic, paranoia, loss of contact with reality, </a:t>
            </a:r>
            <a:r>
              <a:rPr lang="en-US" sz="1200" baseline="0" dirty="0" err="1">
                <a:latin typeface="Arial" panose="020B0604020202020204" pitchFamily="34" charset="0"/>
                <a:cs typeface="Arial" panose="020B0604020202020204" pitchFamily="34" charset="0"/>
              </a:rPr>
              <a:t>irration</a:t>
            </a:r>
            <a:r>
              <a:rPr lang="en-US" sz="1200" baseline="0" dirty="0">
                <a:latin typeface="Arial" panose="020B0604020202020204" pitchFamily="34" charset="0"/>
                <a:cs typeface="Arial" panose="020B0604020202020204" pitchFamily="34" charset="0"/>
              </a:rPr>
              <a:t> or bizarre behavior, stomach ramps and nausea.</a:t>
            </a:r>
            <a:endParaRPr lang="en-US" sz="1200" dirty="0">
              <a:latin typeface="Arial" panose="020B0604020202020204" pitchFamily="34" charset="0"/>
              <a:cs typeface="Arial" panose="020B0604020202020204" pitchFamily="34" charset="0"/>
            </a:endParaRPr>
          </a:p>
          <a:p>
            <a:pPr eaLnBrk="1" hangingPunct="1">
              <a:spcBef>
                <a:spcPct val="0"/>
              </a:spcBef>
              <a:buFontTx/>
              <a:buChar char="•"/>
            </a:pPr>
            <a:endParaRPr lang="en-US" sz="1200" dirty="0">
              <a:latin typeface="Arial" panose="020B0604020202020204" pitchFamily="34" charset="0"/>
              <a:cs typeface="Arial" panose="020B0604020202020204" pitchFamily="34" charset="0"/>
            </a:endParaRPr>
          </a:p>
          <a:p>
            <a:pPr eaLnBrk="1" hangingPunct="1">
              <a:spcBef>
                <a:spcPct val="0"/>
              </a:spcBef>
              <a:buFontTx/>
              <a:buChar char="•"/>
            </a:pPr>
            <a:r>
              <a:rPr lang="en-US" sz="1200" dirty="0">
                <a:latin typeface="Arial" panose="020B0604020202020204" pitchFamily="34" charset="0"/>
                <a:cs typeface="Arial" panose="020B0604020202020204" pitchFamily="34" charset="0"/>
              </a:rPr>
              <a:t>Examples of hallucinogens are LSD, magic mushrooms, ecstasy and cannabis.</a:t>
            </a:r>
          </a:p>
          <a:p>
            <a:pPr eaLnBrk="1" hangingPunct="1">
              <a:spcBef>
                <a:spcPct val="0"/>
              </a:spcBef>
            </a:pPr>
            <a:endParaRPr lang="en-AU" sz="1200" dirty="0">
              <a:latin typeface="Arial" panose="020B0604020202020204" pitchFamily="34" charset="0"/>
              <a:cs typeface="Arial" panose="020B0604020202020204" pitchFamily="34" charset="0"/>
            </a:endParaRPr>
          </a:p>
          <a:p>
            <a:pPr eaLnBrk="1" hangingPunct="1">
              <a:spcBef>
                <a:spcPct val="0"/>
              </a:spcBef>
            </a:pPr>
            <a:r>
              <a:rPr lang="en-AU" sz="1200" dirty="0">
                <a:latin typeface="Arial" panose="020B0604020202020204" pitchFamily="34" charset="0"/>
                <a:cs typeface="Arial" panose="020B0604020202020204" pitchFamily="34" charset="0"/>
              </a:rPr>
              <a:t>NOTE: some drugs fit into more than one category – so CANNABIS acts as a depressant by reducing a person’s alertness but can also be a hallucinogen, causing someone to see, hear or feel things that are not there. The same applies for a drug such as ECSTASY which is a stimulant and can have hallucinogenic effects.</a:t>
            </a:r>
            <a:endParaRPr lang="en-US" sz="1200" dirty="0">
              <a:latin typeface="Arial" panose="020B0604020202020204" pitchFamily="34" charset="0"/>
              <a:cs typeface="Arial" panose="020B0604020202020204" pitchFamily="34" charset="0"/>
            </a:endParaRPr>
          </a:p>
          <a:p>
            <a:endParaRPr lang="en-AU" dirty="0"/>
          </a:p>
          <a:p>
            <a:r>
              <a:rPr lang="en-AU" dirty="0"/>
              <a:t>Source: A quick</a:t>
            </a:r>
            <a:r>
              <a:rPr lang="en-AU" baseline="0" dirty="0"/>
              <a:t> guide to drugs and alcohol, 3</a:t>
            </a:r>
            <a:r>
              <a:rPr lang="en-AU" baseline="30000" dirty="0"/>
              <a:t>rd</a:t>
            </a:r>
            <a:r>
              <a:rPr lang="en-AU" baseline="0" dirty="0"/>
              <a:t> edition, Drugs and their effects, Alcohol and Drug Foundation</a:t>
            </a:r>
            <a:endParaRPr lang="en-AU" dirty="0"/>
          </a:p>
        </p:txBody>
      </p:sp>
      <p:sp>
        <p:nvSpPr>
          <p:cNvPr id="4" name="Slide Number Placeholder 3"/>
          <p:cNvSpPr>
            <a:spLocks noGrp="1"/>
          </p:cNvSpPr>
          <p:nvPr>
            <p:ph type="sldNum" sz="quarter" idx="10"/>
          </p:nvPr>
        </p:nvSpPr>
        <p:spPr/>
        <p:txBody>
          <a:bodyPr/>
          <a:lstStyle/>
          <a:p>
            <a:fld id="{C592F341-4888-4D90-97B8-16CD9B0F7805}" type="slidenum">
              <a:rPr lang="en-AU" smtClean="0"/>
              <a:t>6</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CAFC71BE-0E5A-4173-BD6A-9C8696E7D38A}"/>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503056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AU" dirty="0"/>
              <a:t>Another way of grouping drugs is as “legal” or “illegal” (also known as illicit) drugs. </a:t>
            </a:r>
          </a:p>
          <a:p>
            <a:pPr marL="0" marR="0" indent="0" algn="l" defTabSz="914400" rtl="0" eaLnBrk="1" fontAlgn="auto" latinLnBrk="0" hangingPunct="1">
              <a:lnSpc>
                <a:spcPct val="100000"/>
              </a:lnSpc>
              <a:spcBef>
                <a:spcPct val="0"/>
              </a:spcBef>
              <a:spcAft>
                <a:spcPts val="0"/>
              </a:spcAft>
              <a:buClrTx/>
              <a:buSzTx/>
              <a:buFontTx/>
              <a:buNone/>
              <a:tabLst/>
              <a:defRPr/>
            </a:pPr>
            <a:endParaRPr lang="en-AU" dirty="0"/>
          </a:p>
          <a:p>
            <a:pPr eaLnBrk="1" fontAlgn="auto" hangingPunct="1">
              <a:spcBef>
                <a:spcPct val="0"/>
              </a:spcBef>
              <a:spcAft>
                <a:spcPts val="0"/>
              </a:spcAft>
              <a:defRPr/>
            </a:pPr>
            <a:r>
              <a:rPr lang="en-AU" sz="1200" dirty="0">
                <a:latin typeface="Courier New" panose="02070309020205020404" pitchFamily="49" charset="0"/>
                <a:cs typeface="Courier New" panose="02070309020205020404" pitchFamily="49" charset="0"/>
              </a:rPr>
              <a:t>There are many laws around drugs and drug use in Australia.</a:t>
            </a:r>
          </a:p>
          <a:p>
            <a:pPr eaLnBrk="1" fontAlgn="auto" hangingPunct="1">
              <a:spcBef>
                <a:spcPct val="0"/>
              </a:spcBef>
              <a:spcAft>
                <a:spcPts val="0"/>
              </a:spcAft>
              <a:defRPr/>
            </a:pPr>
            <a:endParaRPr lang="en-AU" sz="1200" u="sng" dirty="0">
              <a:latin typeface="Courier New" panose="02070309020205020404" pitchFamily="49" charset="0"/>
              <a:cs typeface="Courier New" panose="02070309020205020404" pitchFamily="49" charset="0"/>
            </a:endParaRPr>
          </a:p>
          <a:p>
            <a:pPr eaLnBrk="1" fontAlgn="auto" hangingPunct="1">
              <a:spcBef>
                <a:spcPct val="0"/>
              </a:spcBef>
              <a:spcAft>
                <a:spcPts val="0"/>
              </a:spcAft>
              <a:defRPr/>
            </a:pPr>
            <a:r>
              <a:rPr lang="en-AU" sz="1200" dirty="0"/>
              <a:t>Firstly, there are laws are around illicit drug use. Illicit drugs include illegal or prohibited drugs (such as </a:t>
            </a:r>
            <a:r>
              <a:rPr lang="en-AU" sz="1200" dirty="0">
                <a:hlinkClick r:id="rId3" tooltip="Cannabis (drug)"/>
              </a:rPr>
              <a:t>cannabis</a:t>
            </a:r>
            <a:r>
              <a:rPr lang="en-AU" sz="1200" dirty="0"/>
              <a:t>, </a:t>
            </a:r>
            <a:r>
              <a:rPr lang="en-AU" sz="1200" dirty="0">
                <a:hlinkClick r:id="rId4" tooltip="Opiates"/>
              </a:rPr>
              <a:t>opiates</a:t>
            </a:r>
            <a:r>
              <a:rPr lang="en-AU" sz="1200" dirty="0"/>
              <a:t>, and certain types of </a:t>
            </a:r>
            <a:r>
              <a:rPr lang="en-AU" sz="1200" dirty="0">
                <a:hlinkClick r:id="rId5" tooltip="Stimulants"/>
              </a:rPr>
              <a:t>stimulants</a:t>
            </a:r>
            <a:r>
              <a:rPr lang="en-AU" sz="1200" dirty="0"/>
              <a:t>), pharmaceutical drugs (such as </a:t>
            </a:r>
            <a:r>
              <a:rPr lang="en-AU" sz="1200" dirty="0">
                <a:hlinkClick r:id="rId6" tooltip="Pain-killers"/>
              </a:rPr>
              <a:t>pain-killers</a:t>
            </a:r>
            <a:r>
              <a:rPr lang="en-AU" sz="1200" dirty="0"/>
              <a:t> and </a:t>
            </a:r>
            <a:r>
              <a:rPr lang="en-AU" sz="1200" dirty="0">
                <a:hlinkClick r:id="rId7" tooltip="Tranquillisers"/>
              </a:rPr>
              <a:t>tranquillisers</a:t>
            </a:r>
            <a:r>
              <a:rPr lang="en-AU" sz="1200" dirty="0"/>
              <a:t>) when used for non-medical purposes, and other substances used inappropriately (such as </a:t>
            </a:r>
            <a:r>
              <a:rPr lang="en-AU" sz="1200" dirty="0">
                <a:hlinkClick r:id="rId8" tooltip="Inhalant abuse"/>
              </a:rPr>
              <a:t>inhalants</a:t>
            </a:r>
            <a:r>
              <a:rPr lang="en-AU" sz="1200" dirty="0"/>
              <a:t>).</a:t>
            </a:r>
          </a:p>
          <a:p>
            <a:pPr eaLnBrk="1" fontAlgn="auto" hangingPunct="1">
              <a:spcBef>
                <a:spcPct val="0"/>
              </a:spcBef>
              <a:spcAft>
                <a:spcPts val="0"/>
              </a:spcAft>
              <a:defRPr/>
            </a:pPr>
            <a:endParaRPr lang="en-AU" sz="1200" dirty="0"/>
          </a:p>
          <a:p>
            <a:pPr eaLnBrk="1" fontAlgn="auto" hangingPunct="1">
              <a:spcBef>
                <a:spcPct val="0"/>
              </a:spcBef>
              <a:spcAft>
                <a:spcPts val="0"/>
              </a:spcAft>
              <a:defRPr/>
            </a:pPr>
            <a:r>
              <a:rPr lang="en-AU" sz="1200" dirty="0"/>
              <a:t>In NSW it is an offence to use, produce or supply a drug which has been declared prohibited by the </a:t>
            </a:r>
            <a:r>
              <a:rPr lang="en-AU" sz="1200" i="1" dirty="0"/>
              <a:t>Drug Misuse and Trafficking Act 1985 (source: A quick guide to drugs and alcohol). </a:t>
            </a:r>
            <a:r>
              <a:rPr lang="en-AU" sz="1200" dirty="0"/>
              <a:t>This Act contains a list of drugs and prohibited plants (</a:t>
            </a:r>
            <a:r>
              <a:rPr lang="en-AU" sz="1200" dirty="0" err="1"/>
              <a:t>eg</a:t>
            </a:r>
            <a:r>
              <a:rPr lang="en-AU" sz="1200" dirty="0"/>
              <a:t> cannabis and opium) in the Schedules. The </a:t>
            </a:r>
            <a:r>
              <a:rPr lang="en-AU" sz="1200" i="1" dirty="0"/>
              <a:t>Commonwealth Criminal Code </a:t>
            </a:r>
            <a:r>
              <a:rPr lang="en-AU" sz="1200" dirty="0"/>
              <a:t>deals with the importing and exporting of drugs.</a:t>
            </a:r>
          </a:p>
          <a:p>
            <a:pPr eaLnBrk="1" fontAlgn="auto" hangingPunct="1">
              <a:spcBef>
                <a:spcPct val="0"/>
              </a:spcBef>
              <a:spcAft>
                <a:spcPts val="0"/>
              </a:spcAft>
              <a:defRPr/>
            </a:pPr>
            <a:endParaRPr lang="en-AU" sz="1200" dirty="0"/>
          </a:p>
          <a:p>
            <a:pPr eaLnBrk="1" fontAlgn="auto" hangingPunct="1">
              <a:spcBef>
                <a:spcPct val="0"/>
              </a:spcBef>
              <a:spcAft>
                <a:spcPts val="0"/>
              </a:spcAft>
              <a:defRPr/>
            </a:pPr>
            <a:r>
              <a:rPr lang="en-AU" sz="1200" b="1" dirty="0"/>
              <a:t>However, even so-called “legal drugs” can have many laws and regulations surrounding their production, sale and usage. </a:t>
            </a:r>
          </a:p>
          <a:p>
            <a:pPr eaLnBrk="1" fontAlgn="auto" hangingPunct="1">
              <a:spcBef>
                <a:spcPct val="0"/>
              </a:spcBef>
              <a:spcAft>
                <a:spcPts val="0"/>
              </a:spcAft>
              <a:defRPr/>
            </a:pPr>
            <a:endParaRPr lang="en-AU" sz="1200" dirty="0"/>
          </a:p>
          <a:p>
            <a:pPr eaLnBrk="1" fontAlgn="auto" hangingPunct="1">
              <a:spcBef>
                <a:spcPct val="0"/>
              </a:spcBef>
              <a:spcAft>
                <a:spcPts val="0"/>
              </a:spcAft>
              <a:defRPr/>
            </a:pPr>
            <a:r>
              <a:rPr lang="en-AU" sz="1200" dirty="0"/>
              <a:t>For example – </a:t>
            </a:r>
            <a:r>
              <a:rPr lang="en-AU" sz="1200" b="1" dirty="0"/>
              <a:t>alcohol</a:t>
            </a:r>
            <a:r>
              <a:rPr lang="en-AU" sz="1200" dirty="0"/>
              <a:t> – there are laws that cover:</a:t>
            </a:r>
          </a:p>
          <a:p>
            <a:pPr marL="171450" indent="-171450" eaLnBrk="1" fontAlgn="auto" hangingPunct="1">
              <a:spcBef>
                <a:spcPts val="0"/>
              </a:spcBef>
              <a:spcAft>
                <a:spcPts val="0"/>
              </a:spcAft>
              <a:buFont typeface="Arial" panose="020B0604020202020204" pitchFamily="34" charset="0"/>
              <a:buChar char="•"/>
              <a:defRPr/>
            </a:pPr>
            <a:r>
              <a:rPr lang="en-AU" sz="1200" dirty="0"/>
              <a:t>Drinking age and age of purchase</a:t>
            </a:r>
          </a:p>
          <a:p>
            <a:pPr marL="171450" indent="-171450" eaLnBrk="1" fontAlgn="auto" hangingPunct="1">
              <a:spcBef>
                <a:spcPts val="0"/>
              </a:spcBef>
              <a:spcAft>
                <a:spcPts val="0"/>
              </a:spcAft>
              <a:buFont typeface="Arial" panose="020B0604020202020204" pitchFamily="34" charset="0"/>
              <a:buChar char="•"/>
              <a:defRPr/>
            </a:pPr>
            <a:r>
              <a:rPr lang="en-AU" sz="1200" dirty="0"/>
              <a:t>Liquor licensing laws – Responsible Service of Alcohol</a:t>
            </a:r>
          </a:p>
          <a:p>
            <a:pPr marL="171450" indent="-171450" eaLnBrk="1" fontAlgn="auto" hangingPunct="1">
              <a:spcBef>
                <a:spcPts val="0"/>
              </a:spcBef>
              <a:spcAft>
                <a:spcPts val="0"/>
              </a:spcAft>
              <a:buFont typeface="Arial" panose="020B0604020202020204" pitchFamily="34" charset="0"/>
              <a:buChar char="•"/>
              <a:defRPr/>
            </a:pPr>
            <a:r>
              <a:rPr lang="en-AU" sz="1200" dirty="0"/>
              <a:t>Secondary supply (supplying of alcohol to minors)</a:t>
            </a:r>
          </a:p>
          <a:p>
            <a:pPr marL="171450" indent="-171450" eaLnBrk="1" fontAlgn="auto" hangingPunct="1">
              <a:spcBef>
                <a:spcPts val="0"/>
              </a:spcBef>
              <a:spcAft>
                <a:spcPts val="0"/>
              </a:spcAft>
              <a:buFont typeface="Arial" panose="020B0604020202020204" pitchFamily="34" charset="0"/>
              <a:buChar char="•"/>
              <a:defRPr/>
            </a:pPr>
            <a:r>
              <a:rPr lang="en-AU" sz="1200" dirty="0"/>
              <a:t>Drinking in public places</a:t>
            </a:r>
          </a:p>
          <a:p>
            <a:pPr marL="171450" indent="-171450" eaLnBrk="1" fontAlgn="auto" hangingPunct="1">
              <a:spcBef>
                <a:spcPts val="0"/>
              </a:spcBef>
              <a:spcAft>
                <a:spcPts val="0"/>
              </a:spcAft>
              <a:buFont typeface="Arial" panose="020B0604020202020204" pitchFamily="34" charset="0"/>
              <a:buChar char="•"/>
              <a:defRPr/>
            </a:pPr>
            <a:r>
              <a:rPr lang="en-AU" sz="1200" dirty="0"/>
              <a:t>Alcohol advertising and packaging</a:t>
            </a:r>
          </a:p>
          <a:p>
            <a:pPr marL="171450" indent="-171450" eaLnBrk="1" fontAlgn="auto" hangingPunct="1">
              <a:spcBef>
                <a:spcPts val="0"/>
              </a:spcBef>
              <a:spcAft>
                <a:spcPts val="0"/>
              </a:spcAft>
              <a:buFont typeface="Arial" panose="020B0604020202020204" pitchFamily="34" charset="0"/>
              <a:buChar char="•"/>
              <a:defRPr/>
            </a:pPr>
            <a:r>
              <a:rPr lang="en-AU" sz="1200" dirty="0"/>
              <a:t>Drink driving laws</a:t>
            </a:r>
          </a:p>
          <a:p>
            <a:pPr eaLnBrk="1" fontAlgn="auto" hangingPunct="1">
              <a:spcBef>
                <a:spcPct val="0"/>
              </a:spcBef>
              <a:spcAft>
                <a:spcPts val="0"/>
              </a:spcAft>
              <a:defRPr/>
            </a:pPr>
            <a:endParaRPr lang="en-AU" sz="1200" b="1" dirty="0"/>
          </a:p>
          <a:p>
            <a:pPr eaLnBrk="1" fontAlgn="auto" hangingPunct="1">
              <a:spcBef>
                <a:spcPct val="0"/>
              </a:spcBef>
              <a:spcAft>
                <a:spcPts val="0"/>
              </a:spcAft>
              <a:defRPr/>
            </a:pPr>
            <a:r>
              <a:rPr lang="en-AU" sz="1200" b="1" dirty="0"/>
              <a:t>Note: </a:t>
            </a:r>
          </a:p>
          <a:p>
            <a:pPr eaLnBrk="1" fontAlgn="auto" hangingPunct="1">
              <a:spcBef>
                <a:spcPct val="0"/>
              </a:spcBef>
              <a:spcAft>
                <a:spcPts val="0"/>
              </a:spcAft>
              <a:defRPr/>
            </a:pPr>
            <a:r>
              <a:rPr lang="en-AU" sz="1200" dirty="0"/>
              <a:t>Some drugs may be legal in one situation and illegal in others. An example would be benzodiazepines or minor tranquilisers such as </a:t>
            </a:r>
            <a:r>
              <a:rPr lang="en-AU" sz="1200" dirty="0" err="1"/>
              <a:t>Valium</a:t>
            </a:r>
            <a:r>
              <a:rPr lang="en-AU" sz="1200" dirty="0"/>
              <a:t>. Benzodiazepines can be prescribed by doctors and are legal if used as prescribed. However it is illegal to </a:t>
            </a:r>
            <a:r>
              <a:rPr lang="en-US" sz="1200" dirty="0"/>
              <a:t>use benzodiazepines without a prescription, or to give or sell them to other people and also to drive if you are using </a:t>
            </a:r>
            <a:r>
              <a:rPr lang="en-US" sz="1200" dirty="0" err="1"/>
              <a:t>unprescribed</a:t>
            </a:r>
            <a:r>
              <a:rPr lang="en-US" sz="1200" dirty="0"/>
              <a:t> benzodiazepines. </a:t>
            </a:r>
          </a:p>
          <a:p>
            <a:pPr eaLnBrk="1" fontAlgn="auto" hangingPunct="1">
              <a:spcBef>
                <a:spcPct val="0"/>
              </a:spcBef>
              <a:spcAft>
                <a:spcPts val="0"/>
              </a:spcAft>
              <a:defRPr/>
            </a:pPr>
            <a:endParaRPr lang="en-AU" sz="1200" dirty="0"/>
          </a:p>
          <a:p>
            <a:pPr eaLnBrk="1" fontAlgn="auto" hangingPunct="1">
              <a:spcBef>
                <a:spcPct val="0"/>
              </a:spcBef>
              <a:spcAft>
                <a:spcPts val="0"/>
              </a:spcAft>
              <a:defRPr/>
            </a:pPr>
            <a:r>
              <a:rPr lang="en-AU" sz="1200" dirty="0"/>
              <a:t>Similarly drugs such as alcohol and tobacco can be purchased and used legally in many circumstances but have other laws around them – </a:t>
            </a:r>
            <a:r>
              <a:rPr lang="en-AU" sz="1200" dirty="0" err="1"/>
              <a:t>eg</a:t>
            </a:r>
            <a:r>
              <a:rPr lang="en-AU" sz="1200" dirty="0"/>
              <a:t> supply to minors, blood alcohol limits while driving, smoking in public places etc. </a:t>
            </a:r>
          </a:p>
          <a:p>
            <a:pPr eaLnBrk="1" fontAlgn="auto" hangingPunct="1">
              <a:spcBef>
                <a:spcPct val="0"/>
              </a:spcBef>
              <a:spcAft>
                <a:spcPts val="0"/>
              </a:spcAft>
              <a:defRPr/>
            </a:pPr>
            <a:endParaRPr lang="en-AU" sz="1200" dirty="0"/>
          </a:p>
          <a:p>
            <a:pPr eaLnBrk="1" fontAlgn="auto" hangingPunct="1">
              <a:spcBef>
                <a:spcPct val="0"/>
              </a:spcBef>
              <a:spcAft>
                <a:spcPts val="0"/>
              </a:spcAft>
              <a:defRPr/>
            </a:pPr>
            <a:r>
              <a:rPr lang="en-AU" sz="1200" u="sng" dirty="0"/>
              <a:t>ACTIVITY</a:t>
            </a:r>
          </a:p>
          <a:p>
            <a:pPr eaLnBrk="1" fontAlgn="auto" hangingPunct="1">
              <a:spcBef>
                <a:spcPct val="0"/>
              </a:spcBef>
              <a:spcAft>
                <a:spcPts val="0"/>
              </a:spcAft>
              <a:defRPr/>
            </a:pPr>
            <a:r>
              <a:rPr lang="en-AU" sz="1200" dirty="0"/>
              <a:t>Ask the group to tell you what they believe the most commonly used LEGAL psychoactive drug is.</a:t>
            </a:r>
            <a:endParaRPr lang="en-US" sz="1200" dirty="0"/>
          </a:p>
          <a:p>
            <a:pPr eaLnBrk="1" fontAlgn="auto" hangingPunct="1">
              <a:spcBef>
                <a:spcPct val="0"/>
              </a:spcBef>
              <a:spcAft>
                <a:spcPts val="0"/>
              </a:spcAft>
              <a:defRPr/>
            </a:pPr>
            <a:endParaRPr lang="en-US" sz="1200" dirty="0"/>
          </a:p>
          <a:p>
            <a:pPr eaLnBrk="1" fontAlgn="auto" hangingPunct="1">
              <a:spcBef>
                <a:spcPct val="0"/>
              </a:spcBef>
              <a:spcAft>
                <a:spcPts val="0"/>
              </a:spcAft>
              <a:defRPr/>
            </a:pPr>
            <a:r>
              <a:rPr lang="en-US" sz="1200" dirty="0"/>
              <a:t>A: The most commonly used </a:t>
            </a:r>
            <a:r>
              <a:rPr lang="en-US" sz="1200" b="1" dirty="0"/>
              <a:t>legal</a:t>
            </a:r>
            <a:r>
              <a:rPr lang="en-US" sz="1200" dirty="0"/>
              <a:t> psychoactive drugs, apart from drugs taken on prescription, are alcohol and tobacco. </a:t>
            </a:r>
          </a:p>
          <a:p>
            <a:pPr eaLnBrk="1" fontAlgn="auto" hangingPunct="1">
              <a:spcBef>
                <a:spcPct val="0"/>
              </a:spcBef>
              <a:spcAft>
                <a:spcPts val="0"/>
              </a:spcAft>
              <a:defRPr/>
            </a:pPr>
            <a:endParaRPr lang="en-US" sz="1200" dirty="0"/>
          </a:p>
          <a:p>
            <a:pPr eaLnBrk="1" fontAlgn="auto" hangingPunct="1">
              <a:spcBef>
                <a:spcPct val="0"/>
              </a:spcBef>
              <a:spcAft>
                <a:spcPts val="0"/>
              </a:spcAft>
              <a:defRPr/>
            </a:pPr>
            <a:r>
              <a:rPr lang="en-AU" sz="1200" dirty="0"/>
              <a:t>Ask the group to tell you what the most commonly used ILLEGAL psychoactive drug is.</a:t>
            </a:r>
          </a:p>
          <a:p>
            <a:pPr eaLnBrk="1" fontAlgn="auto" hangingPunct="1">
              <a:spcBef>
                <a:spcPct val="0"/>
              </a:spcBef>
              <a:spcAft>
                <a:spcPts val="0"/>
              </a:spcAft>
              <a:defRPr/>
            </a:pPr>
            <a:endParaRPr lang="en-US" sz="1200" dirty="0"/>
          </a:p>
          <a:p>
            <a:pPr eaLnBrk="1" fontAlgn="auto" hangingPunct="1">
              <a:spcBef>
                <a:spcPct val="0"/>
              </a:spcBef>
              <a:spcAft>
                <a:spcPts val="0"/>
              </a:spcAft>
              <a:defRPr/>
            </a:pPr>
            <a:r>
              <a:rPr lang="en-US" sz="1200" dirty="0"/>
              <a:t>A: The most commonly used </a:t>
            </a:r>
            <a:r>
              <a:rPr lang="en-US" sz="1200" b="1" dirty="0"/>
              <a:t>illegal</a:t>
            </a:r>
            <a:r>
              <a:rPr lang="en-US" sz="1200" dirty="0"/>
              <a:t> psychoactive drug is cannabis (marijuana).</a:t>
            </a:r>
          </a:p>
          <a:p>
            <a:pPr eaLnBrk="1" hangingPunct="1">
              <a:spcBef>
                <a:spcPct val="0"/>
              </a:spcBef>
            </a:pPr>
            <a:endParaRPr lang="en-AU" dirty="0"/>
          </a:p>
          <a:p>
            <a:pPr eaLnBrk="1" hangingPunct="1">
              <a:spcBef>
                <a:spcPct val="0"/>
              </a:spcBef>
            </a:pPr>
            <a:endParaRPr lang="en-AU" dirty="0"/>
          </a:p>
          <a:p>
            <a:endParaRPr lang="en-AU" dirty="0"/>
          </a:p>
        </p:txBody>
      </p:sp>
      <p:sp>
        <p:nvSpPr>
          <p:cNvPr id="4" name="Slide Number Placeholder 3"/>
          <p:cNvSpPr>
            <a:spLocks noGrp="1"/>
          </p:cNvSpPr>
          <p:nvPr>
            <p:ph type="sldNum" sz="quarter" idx="10"/>
          </p:nvPr>
        </p:nvSpPr>
        <p:spPr/>
        <p:txBody>
          <a:bodyPr/>
          <a:lstStyle/>
          <a:p>
            <a:fld id="{75623C50-06C1-4275-96C9-0459EA9563CD}" type="slidenum">
              <a:rPr lang="en-AU" smtClean="0"/>
              <a:t>7</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7E8ADC49-AAAC-45ED-B3E5-3EB75FC0FBAE}"/>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82956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623C50-06C1-4275-96C9-0459EA9563CD}" type="slidenum">
              <a:rPr lang="en-AU" smtClean="0"/>
              <a:t>8</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BC0F2E1A-34E0-4060-B348-F4A5BB582720}"/>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508792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b="1" dirty="0"/>
              <a:t>So what types of drugs do people use? </a:t>
            </a:r>
          </a:p>
          <a:p>
            <a:pPr eaLnBrk="1" hangingPunct="1">
              <a:spcBef>
                <a:spcPct val="0"/>
              </a:spcBef>
            </a:pPr>
            <a:endParaRPr lang="en-AU" dirty="0"/>
          </a:p>
          <a:p>
            <a:pPr eaLnBrk="1" hangingPunct="1">
              <a:spcBef>
                <a:spcPct val="0"/>
              </a:spcBef>
            </a:pPr>
            <a:r>
              <a:rPr lang="en-AU" dirty="0"/>
              <a:t>This graph shows the prevalence of drug use by drug type in Australia – it is taken from the National Drug Strategy Household Survey, which is a survey undertaken every three years. </a:t>
            </a:r>
          </a:p>
          <a:p>
            <a:pPr eaLnBrk="1" hangingPunct="1">
              <a:spcBef>
                <a:spcPct val="0"/>
              </a:spcBef>
            </a:pPr>
            <a:endParaRPr lang="en-AU" dirty="0"/>
          </a:p>
          <a:p>
            <a:pPr eaLnBrk="1" hangingPunct="1">
              <a:spcBef>
                <a:spcPct val="0"/>
              </a:spcBef>
            </a:pPr>
            <a:r>
              <a:rPr lang="en-AU" dirty="0"/>
              <a:t>This graphs lists the percentage of Australians (aged 14 years and</a:t>
            </a:r>
            <a:r>
              <a:rPr lang="en-AU" baseline="0" dirty="0"/>
              <a:t> older) </a:t>
            </a:r>
            <a:r>
              <a:rPr lang="en-AU" dirty="0"/>
              <a:t>who have ever used a drug at some time in their life.</a:t>
            </a:r>
          </a:p>
          <a:p>
            <a:pPr eaLnBrk="1" hangingPunct="1">
              <a:spcBef>
                <a:spcPct val="0"/>
              </a:spcBef>
            </a:pPr>
            <a:endParaRPr lang="en-AU" dirty="0"/>
          </a:p>
          <a:p>
            <a:pPr eaLnBrk="1" hangingPunct="1">
              <a:spcBef>
                <a:spcPct val="0"/>
              </a:spcBef>
            </a:pPr>
            <a:r>
              <a:rPr lang="en-AU" dirty="0"/>
              <a:t>As you can see from the graph – alcohol, tobacco and ecstasy have the highest use with drugs such as GHB and Ketamine having a much smaller amount of usage. </a:t>
            </a:r>
          </a:p>
          <a:p>
            <a:pPr eaLnBrk="1" hangingPunct="1">
              <a:spcBef>
                <a:spcPct val="0"/>
              </a:spcBef>
            </a:pPr>
            <a:endParaRPr lang="en-AU" dirty="0"/>
          </a:p>
          <a:p>
            <a:pPr eaLnBrk="1" hangingPunct="1">
              <a:spcBef>
                <a:spcPct val="0"/>
              </a:spcBef>
            </a:pPr>
            <a:r>
              <a:rPr lang="en-AU" dirty="0"/>
              <a:t>NB (Ice is included under</a:t>
            </a:r>
            <a:r>
              <a:rPr lang="en-AU" baseline="0" dirty="0"/>
              <a:t> ‘methamphetamines’ – it is currently at 5.8% of the population who has ever tried any form of the drug) </a:t>
            </a:r>
          </a:p>
          <a:p>
            <a:pPr eaLnBrk="1" hangingPunct="1">
              <a:spcBef>
                <a:spcPct val="0"/>
              </a:spcBef>
            </a:pPr>
            <a:endParaRPr lang="en-AU" baseline="0" dirty="0"/>
          </a:p>
          <a:p>
            <a:pPr eaLnBrk="1" hangingPunct="1">
              <a:spcBef>
                <a:spcPct val="0"/>
              </a:spcBef>
            </a:pPr>
            <a:r>
              <a:rPr lang="en-AU" baseline="0" dirty="0"/>
              <a:t>NOTES:</a:t>
            </a:r>
          </a:p>
          <a:p>
            <a:pPr eaLnBrk="1" hangingPunct="1">
              <a:spcBef>
                <a:spcPct val="0"/>
              </a:spcBef>
            </a:pPr>
            <a:endParaRPr lang="en-AU" baseline="0" dirty="0"/>
          </a:p>
          <a:p>
            <a:pPr eaLnBrk="1" fontAlgn="auto" hangingPunct="1">
              <a:spcBef>
                <a:spcPts val="0"/>
              </a:spcBef>
              <a:spcAft>
                <a:spcPts val="0"/>
              </a:spcAft>
              <a:defRPr/>
            </a:pPr>
            <a:r>
              <a:rPr lang="en-AU" b="1" dirty="0"/>
              <a:t>The intention of this slide is to put Australian’s use of alcohol and other drugs in perspective. </a:t>
            </a:r>
          </a:p>
          <a:p>
            <a:pPr marL="228600" indent="-228600" eaLnBrk="1" fontAlgn="auto" hangingPunct="1">
              <a:spcBef>
                <a:spcPts val="0"/>
              </a:spcBef>
              <a:spcAft>
                <a:spcPts val="0"/>
              </a:spcAft>
              <a:buFont typeface="+mj-lt"/>
              <a:buAutoNum type="arabicPeriod"/>
              <a:defRPr/>
            </a:pPr>
            <a:r>
              <a:rPr lang="en-AU" dirty="0"/>
              <a:t>This data has been collected through the National Drug Strategy Household Survey (NDSHS) which has been conducted in Australia since 1985. Its is important to stress two things when presenting information on this slide: </a:t>
            </a:r>
          </a:p>
          <a:p>
            <a:pPr marL="628650" lvl="1" indent="-171450" eaLnBrk="1" fontAlgn="auto" hangingPunct="1">
              <a:spcBef>
                <a:spcPts val="0"/>
              </a:spcBef>
              <a:spcAft>
                <a:spcPts val="0"/>
              </a:spcAft>
              <a:buFont typeface="Arial" panose="020B0604020202020204" pitchFamily="34" charset="0"/>
              <a:buChar char="•"/>
              <a:defRPr/>
            </a:pPr>
            <a:r>
              <a:rPr lang="en-AU" dirty="0"/>
              <a:t>This is population data of what is happening in ‘average’ households all over Australia meaning it is not necessarily representative of what is happening in this particular ‘community’.  (Not included in NDSHS survey is data from ‘at risk populations” such those in gaol, homeless, etc. )</a:t>
            </a:r>
          </a:p>
          <a:p>
            <a:pPr marL="628650" lvl="1" indent="-171450" eaLnBrk="1" fontAlgn="auto" hangingPunct="1">
              <a:spcBef>
                <a:spcPts val="0"/>
              </a:spcBef>
              <a:spcAft>
                <a:spcPts val="0"/>
              </a:spcAft>
              <a:buFont typeface="Arial" panose="020B0604020202020204" pitchFamily="34" charset="0"/>
              <a:buChar char="•"/>
              <a:defRPr/>
            </a:pPr>
            <a:r>
              <a:rPr lang="en-AU" dirty="0"/>
              <a:t>That alcohol is still our biggest problem drug, especially when compared to the prevalence of methamphetamines. (Almost 8/10 Australians used alcohol in the past year, compared to less than 1/50 Australian’s reporting using of any form of methamphetamines in the past year)</a:t>
            </a:r>
          </a:p>
          <a:p>
            <a:pPr marL="228600" indent="-228600" eaLnBrk="1" fontAlgn="auto" hangingPunct="1">
              <a:spcBef>
                <a:spcPts val="0"/>
              </a:spcBef>
              <a:spcAft>
                <a:spcPts val="0"/>
              </a:spcAft>
              <a:buFont typeface="+mj-lt"/>
              <a:buAutoNum type="arabicPeriod"/>
              <a:defRPr/>
            </a:pPr>
            <a:r>
              <a:rPr lang="en-AU" dirty="0"/>
              <a:t>The 2019 National Drug Strategy Household Survey collected information from almost 23,000 people over the age of 14 across all Australian jurisdictions on their tobacco, alcohol and illicit drug use, attitudes and opinions.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t>This information shows how many people reported they had </a:t>
            </a:r>
            <a:r>
              <a:rPr lang="en-AU" b="1" u="sng" dirty="0"/>
              <a:t>ever</a:t>
            </a:r>
            <a:r>
              <a:rPr lang="en-AU" dirty="0"/>
              <a:t> used the drug in their lifetime (worth noting that is used at least once - could just be a single time). For example with methamphetamines</a:t>
            </a:r>
            <a:r>
              <a:rPr lang="en-AU" baseline="0" dirty="0"/>
              <a:t> the “ever used/tried” figure is 5.8% of the population, however when you compare this to “recent use” this drops to</a:t>
            </a:r>
            <a:r>
              <a:rPr lang="en-AU" dirty="0">
                <a:ea typeface="ＭＳ Ｐゴシック" charset="-128"/>
              </a:rPr>
              <a:t> 1.3% of the Australian population that has used any form of the drug in the past year.</a:t>
            </a:r>
            <a:endParaRPr lang="en-AU" dirty="0"/>
          </a:p>
          <a:p>
            <a:endParaRPr lang="en-AU" dirty="0"/>
          </a:p>
        </p:txBody>
      </p:sp>
      <p:sp>
        <p:nvSpPr>
          <p:cNvPr id="4" name="Slide Number Placeholder 3"/>
          <p:cNvSpPr>
            <a:spLocks noGrp="1"/>
          </p:cNvSpPr>
          <p:nvPr>
            <p:ph type="sldNum" sz="quarter" idx="10"/>
          </p:nvPr>
        </p:nvSpPr>
        <p:spPr/>
        <p:txBody>
          <a:bodyPr/>
          <a:lstStyle/>
          <a:p>
            <a:fld id="{75623C50-06C1-4275-96C9-0459EA9563CD}" type="slidenum">
              <a:rPr lang="en-AU" smtClean="0"/>
              <a:t>9</a:t>
            </a:fld>
            <a:endParaRPr lang="en-AU"/>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A2090DAA-DB83-4AF9-AA7B-EDC6615BDC0A}"/>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92615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328587B-4847-4E4D-8FCD-7432D7D8C976}" type="datetimeFigureOut">
              <a:rPr lang="en-AU" smtClean="0"/>
              <a:t>1/03/2021</a:t>
            </a:fld>
            <a:endParaRPr lang="en-AU"/>
          </a:p>
        </p:txBody>
      </p:sp>
      <p:sp>
        <p:nvSpPr>
          <p:cNvPr id="5" name="Footer Placeholder 4"/>
          <p:cNvSpPr>
            <a:spLocks noGrp="1"/>
          </p:cNvSpPr>
          <p:nvPr>
            <p:ph type="ftr" sz="quarter" idx="11"/>
          </p:nvPr>
        </p:nvSpPr>
        <p:spPr/>
        <p:txBody>
          <a:bodyPr/>
          <a:lstStyle>
            <a:lvl1pPr algn="ctr">
              <a:defRPr sz="1800" b="1" i="0" u="none">
                <a:solidFill>
                  <a:srgbClr val="FF0000"/>
                </a:solidFill>
                <a:latin typeface="Arial" panose="020B0604020202020204" pitchFamily="34" charset="0"/>
              </a:defRPr>
            </a:lvl1pPr>
          </a:lstStyle>
          <a:p>
            <a:endParaRPr lang="en-AU"/>
          </a:p>
        </p:txBody>
      </p:sp>
      <p:sp>
        <p:nvSpPr>
          <p:cNvPr id="6" name="Slide Number Placeholder 5"/>
          <p:cNvSpPr>
            <a:spLocks noGrp="1"/>
          </p:cNvSpPr>
          <p:nvPr>
            <p:ph type="sldNum" sz="quarter" idx="12"/>
          </p:nvPr>
        </p:nvSpPr>
        <p:spPr/>
        <p:txBody>
          <a:bodyPr/>
          <a:lstStyle/>
          <a:p>
            <a:fld id="{6EA020ED-89E8-4457-AC1F-6D2AC2173DEF}" type="slidenum">
              <a:rPr lang="en-AU" smtClean="0"/>
              <a:t>‹#›</a:t>
            </a:fld>
            <a:endParaRPr lang="en-AU"/>
          </a:p>
        </p:txBody>
      </p:sp>
    </p:spTree>
    <p:extLst>
      <p:ext uri="{BB962C8B-B14F-4D97-AF65-F5344CB8AC3E}">
        <p14:creationId xmlns:p14="http://schemas.microsoft.com/office/powerpoint/2010/main" val="25406567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328587B-4847-4E4D-8FCD-7432D7D8C976}" type="datetimeFigureOut">
              <a:rPr lang="en-AU" smtClean="0"/>
              <a:t>1/03/2021</a:t>
            </a:fld>
            <a:endParaRPr lang="en-AU"/>
          </a:p>
        </p:txBody>
      </p:sp>
      <p:sp>
        <p:nvSpPr>
          <p:cNvPr id="5" name="Footer Placeholder 4"/>
          <p:cNvSpPr>
            <a:spLocks noGrp="1"/>
          </p:cNvSpPr>
          <p:nvPr>
            <p:ph type="ftr" sz="quarter" idx="11"/>
          </p:nvPr>
        </p:nvSpPr>
        <p:spPr/>
        <p:txBody>
          <a:bodyPr/>
          <a:lstStyle>
            <a:lvl1pPr algn="ctr">
              <a:defRPr sz="1800" b="1" i="0" u="none">
                <a:solidFill>
                  <a:srgbClr val="FF0000"/>
                </a:solidFill>
                <a:latin typeface="Arial" panose="020B0604020202020204" pitchFamily="34" charset="0"/>
              </a:defRPr>
            </a:lvl1pPr>
          </a:lstStyle>
          <a:p>
            <a:endParaRPr lang="en-AU"/>
          </a:p>
        </p:txBody>
      </p:sp>
      <p:sp>
        <p:nvSpPr>
          <p:cNvPr id="6" name="Slide Number Placeholder 5"/>
          <p:cNvSpPr>
            <a:spLocks noGrp="1"/>
          </p:cNvSpPr>
          <p:nvPr>
            <p:ph type="sldNum" sz="quarter" idx="12"/>
          </p:nvPr>
        </p:nvSpPr>
        <p:spPr/>
        <p:txBody>
          <a:bodyPr/>
          <a:lstStyle/>
          <a:p>
            <a:fld id="{6EA020ED-89E8-4457-AC1F-6D2AC2173DEF}" type="slidenum">
              <a:rPr lang="en-AU" smtClean="0"/>
              <a:t>‹#›</a:t>
            </a:fld>
            <a:endParaRPr lang="en-AU"/>
          </a:p>
        </p:txBody>
      </p:sp>
    </p:spTree>
    <p:extLst>
      <p:ext uri="{BB962C8B-B14F-4D97-AF65-F5344CB8AC3E}">
        <p14:creationId xmlns:p14="http://schemas.microsoft.com/office/powerpoint/2010/main" val="2765195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328587B-4847-4E4D-8FCD-7432D7D8C976}" type="datetimeFigureOut">
              <a:rPr lang="en-AU" smtClean="0"/>
              <a:t>1/03/2021</a:t>
            </a:fld>
            <a:endParaRPr lang="en-AU"/>
          </a:p>
        </p:txBody>
      </p:sp>
      <p:sp>
        <p:nvSpPr>
          <p:cNvPr id="5" name="Footer Placeholder 4"/>
          <p:cNvSpPr>
            <a:spLocks noGrp="1"/>
          </p:cNvSpPr>
          <p:nvPr>
            <p:ph type="ftr" sz="quarter" idx="11"/>
          </p:nvPr>
        </p:nvSpPr>
        <p:spPr/>
        <p:txBody>
          <a:bodyPr/>
          <a:lstStyle>
            <a:lvl1pPr algn="ctr">
              <a:defRPr sz="1800" b="1" i="0" u="none">
                <a:solidFill>
                  <a:srgbClr val="FF0000"/>
                </a:solidFill>
                <a:latin typeface="Arial" panose="020B0604020202020204" pitchFamily="34" charset="0"/>
              </a:defRPr>
            </a:lvl1pPr>
          </a:lstStyle>
          <a:p>
            <a:endParaRPr lang="en-AU"/>
          </a:p>
        </p:txBody>
      </p:sp>
      <p:sp>
        <p:nvSpPr>
          <p:cNvPr id="6" name="Slide Number Placeholder 5"/>
          <p:cNvSpPr>
            <a:spLocks noGrp="1"/>
          </p:cNvSpPr>
          <p:nvPr>
            <p:ph type="sldNum" sz="quarter" idx="12"/>
          </p:nvPr>
        </p:nvSpPr>
        <p:spPr/>
        <p:txBody>
          <a:bodyPr/>
          <a:lstStyle/>
          <a:p>
            <a:fld id="{6EA020ED-89E8-4457-AC1F-6D2AC2173DEF}" type="slidenum">
              <a:rPr lang="en-AU" smtClean="0"/>
              <a:t>‹#›</a:t>
            </a:fld>
            <a:endParaRPr lang="en-AU"/>
          </a:p>
        </p:txBody>
      </p:sp>
    </p:spTree>
    <p:extLst>
      <p:ext uri="{BB962C8B-B14F-4D97-AF65-F5344CB8AC3E}">
        <p14:creationId xmlns:p14="http://schemas.microsoft.com/office/powerpoint/2010/main" val="374945350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328587B-4847-4E4D-8FCD-7432D7D8C976}" type="datetimeFigureOut">
              <a:rPr lang="en-AU" smtClean="0"/>
              <a:t>1/03/2021</a:t>
            </a:fld>
            <a:endParaRPr lang="en-AU"/>
          </a:p>
        </p:txBody>
      </p:sp>
      <p:sp>
        <p:nvSpPr>
          <p:cNvPr id="5" name="Footer Placeholder 4"/>
          <p:cNvSpPr>
            <a:spLocks noGrp="1"/>
          </p:cNvSpPr>
          <p:nvPr>
            <p:ph type="ftr" sz="quarter" idx="11"/>
          </p:nvPr>
        </p:nvSpPr>
        <p:spPr/>
        <p:txBody>
          <a:bodyPr/>
          <a:lstStyle>
            <a:lvl1pPr algn="ctr">
              <a:defRPr sz="1800" b="1" i="0" u="none">
                <a:solidFill>
                  <a:srgbClr val="FF0000"/>
                </a:solidFill>
                <a:latin typeface="Arial" panose="020B0604020202020204" pitchFamily="34" charset="0"/>
              </a:defRPr>
            </a:lvl1pPr>
          </a:lstStyle>
          <a:p>
            <a:endParaRPr lang="en-AU"/>
          </a:p>
        </p:txBody>
      </p:sp>
      <p:sp>
        <p:nvSpPr>
          <p:cNvPr id="6" name="Slide Number Placeholder 5"/>
          <p:cNvSpPr>
            <a:spLocks noGrp="1"/>
          </p:cNvSpPr>
          <p:nvPr>
            <p:ph type="sldNum" sz="quarter" idx="12"/>
          </p:nvPr>
        </p:nvSpPr>
        <p:spPr/>
        <p:txBody>
          <a:bodyPr/>
          <a:lstStyle/>
          <a:p>
            <a:fld id="{6EA020ED-89E8-4457-AC1F-6D2AC2173DEF}" type="slidenum">
              <a:rPr lang="en-AU" smtClean="0"/>
              <a:t>‹#›</a:t>
            </a:fld>
            <a:endParaRPr lang="en-AU"/>
          </a:p>
        </p:txBody>
      </p:sp>
    </p:spTree>
    <p:extLst>
      <p:ext uri="{BB962C8B-B14F-4D97-AF65-F5344CB8AC3E}">
        <p14:creationId xmlns:p14="http://schemas.microsoft.com/office/powerpoint/2010/main" val="1425960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28587B-4847-4E4D-8FCD-7432D7D8C976}" type="datetimeFigureOut">
              <a:rPr lang="en-AU" smtClean="0"/>
              <a:t>1/03/2021</a:t>
            </a:fld>
            <a:endParaRPr lang="en-AU"/>
          </a:p>
        </p:txBody>
      </p:sp>
      <p:sp>
        <p:nvSpPr>
          <p:cNvPr id="5" name="Footer Placeholder 4"/>
          <p:cNvSpPr>
            <a:spLocks noGrp="1"/>
          </p:cNvSpPr>
          <p:nvPr>
            <p:ph type="ftr" sz="quarter" idx="11"/>
          </p:nvPr>
        </p:nvSpPr>
        <p:spPr/>
        <p:txBody>
          <a:bodyPr/>
          <a:lstStyle>
            <a:lvl1pPr algn="ctr">
              <a:defRPr sz="1800" b="1" i="0" u="none">
                <a:solidFill>
                  <a:srgbClr val="FF0000"/>
                </a:solidFill>
                <a:latin typeface="Arial" panose="020B0604020202020204" pitchFamily="34" charset="0"/>
              </a:defRPr>
            </a:lvl1pPr>
          </a:lstStyle>
          <a:p>
            <a:endParaRPr lang="en-AU"/>
          </a:p>
        </p:txBody>
      </p:sp>
      <p:sp>
        <p:nvSpPr>
          <p:cNvPr id="6" name="Slide Number Placeholder 5"/>
          <p:cNvSpPr>
            <a:spLocks noGrp="1"/>
          </p:cNvSpPr>
          <p:nvPr>
            <p:ph type="sldNum" sz="quarter" idx="12"/>
          </p:nvPr>
        </p:nvSpPr>
        <p:spPr/>
        <p:txBody>
          <a:bodyPr/>
          <a:lstStyle/>
          <a:p>
            <a:fld id="{6EA020ED-89E8-4457-AC1F-6D2AC2173DEF}" type="slidenum">
              <a:rPr lang="en-AU" smtClean="0"/>
              <a:t>‹#›</a:t>
            </a:fld>
            <a:endParaRPr lang="en-AU"/>
          </a:p>
        </p:txBody>
      </p:sp>
    </p:spTree>
    <p:extLst>
      <p:ext uri="{BB962C8B-B14F-4D97-AF65-F5344CB8AC3E}">
        <p14:creationId xmlns:p14="http://schemas.microsoft.com/office/powerpoint/2010/main" val="156565481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328587B-4847-4E4D-8FCD-7432D7D8C976}" type="datetimeFigureOut">
              <a:rPr lang="en-AU" smtClean="0"/>
              <a:t>1/03/2021</a:t>
            </a:fld>
            <a:endParaRPr lang="en-AU"/>
          </a:p>
        </p:txBody>
      </p:sp>
      <p:sp>
        <p:nvSpPr>
          <p:cNvPr id="6" name="Footer Placeholder 5"/>
          <p:cNvSpPr>
            <a:spLocks noGrp="1"/>
          </p:cNvSpPr>
          <p:nvPr>
            <p:ph type="ftr" sz="quarter" idx="11"/>
          </p:nvPr>
        </p:nvSpPr>
        <p:spPr/>
        <p:txBody>
          <a:bodyPr/>
          <a:lstStyle>
            <a:lvl1pPr algn="ctr">
              <a:defRPr sz="1800" b="1" i="0" u="none">
                <a:solidFill>
                  <a:srgbClr val="FF0000"/>
                </a:solidFill>
                <a:latin typeface="Arial" panose="020B0604020202020204" pitchFamily="34" charset="0"/>
              </a:defRPr>
            </a:lvl1pPr>
          </a:lstStyle>
          <a:p>
            <a:endParaRPr lang="en-AU"/>
          </a:p>
        </p:txBody>
      </p:sp>
      <p:sp>
        <p:nvSpPr>
          <p:cNvPr id="7" name="Slide Number Placeholder 6"/>
          <p:cNvSpPr>
            <a:spLocks noGrp="1"/>
          </p:cNvSpPr>
          <p:nvPr>
            <p:ph type="sldNum" sz="quarter" idx="12"/>
          </p:nvPr>
        </p:nvSpPr>
        <p:spPr/>
        <p:txBody>
          <a:bodyPr/>
          <a:lstStyle/>
          <a:p>
            <a:fld id="{6EA020ED-89E8-4457-AC1F-6D2AC2173DEF}" type="slidenum">
              <a:rPr lang="en-AU" smtClean="0"/>
              <a:t>‹#›</a:t>
            </a:fld>
            <a:endParaRPr lang="en-AU"/>
          </a:p>
        </p:txBody>
      </p:sp>
    </p:spTree>
    <p:extLst>
      <p:ext uri="{BB962C8B-B14F-4D97-AF65-F5344CB8AC3E}">
        <p14:creationId xmlns:p14="http://schemas.microsoft.com/office/powerpoint/2010/main" val="22930055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328587B-4847-4E4D-8FCD-7432D7D8C976}" type="datetimeFigureOut">
              <a:rPr lang="en-AU" smtClean="0"/>
              <a:t>1/03/2021</a:t>
            </a:fld>
            <a:endParaRPr lang="en-AU"/>
          </a:p>
        </p:txBody>
      </p:sp>
      <p:sp>
        <p:nvSpPr>
          <p:cNvPr id="8" name="Footer Placeholder 7"/>
          <p:cNvSpPr>
            <a:spLocks noGrp="1"/>
          </p:cNvSpPr>
          <p:nvPr>
            <p:ph type="ftr" sz="quarter" idx="11"/>
          </p:nvPr>
        </p:nvSpPr>
        <p:spPr/>
        <p:txBody>
          <a:bodyPr/>
          <a:lstStyle>
            <a:lvl1pPr algn="ctr">
              <a:defRPr sz="1800" b="1" i="0" u="none">
                <a:solidFill>
                  <a:srgbClr val="FF0000"/>
                </a:solidFill>
                <a:latin typeface="Arial" panose="020B0604020202020204" pitchFamily="34" charset="0"/>
              </a:defRPr>
            </a:lvl1pPr>
          </a:lstStyle>
          <a:p>
            <a:endParaRPr lang="en-AU"/>
          </a:p>
        </p:txBody>
      </p:sp>
      <p:sp>
        <p:nvSpPr>
          <p:cNvPr id="9" name="Slide Number Placeholder 8"/>
          <p:cNvSpPr>
            <a:spLocks noGrp="1"/>
          </p:cNvSpPr>
          <p:nvPr>
            <p:ph type="sldNum" sz="quarter" idx="12"/>
          </p:nvPr>
        </p:nvSpPr>
        <p:spPr/>
        <p:txBody>
          <a:bodyPr/>
          <a:lstStyle/>
          <a:p>
            <a:fld id="{6EA020ED-89E8-4457-AC1F-6D2AC2173DEF}" type="slidenum">
              <a:rPr lang="en-AU" smtClean="0"/>
              <a:t>‹#›</a:t>
            </a:fld>
            <a:endParaRPr lang="en-AU"/>
          </a:p>
        </p:txBody>
      </p:sp>
    </p:spTree>
    <p:extLst>
      <p:ext uri="{BB962C8B-B14F-4D97-AF65-F5344CB8AC3E}">
        <p14:creationId xmlns:p14="http://schemas.microsoft.com/office/powerpoint/2010/main" val="7670755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328587B-4847-4E4D-8FCD-7432D7D8C976}" type="datetimeFigureOut">
              <a:rPr lang="en-AU" smtClean="0"/>
              <a:t>1/03/2021</a:t>
            </a:fld>
            <a:endParaRPr lang="en-AU"/>
          </a:p>
        </p:txBody>
      </p:sp>
      <p:sp>
        <p:nvSpPr>
          <p:cNvPr id="4" name="Footer Placeholder 3"/>
          <p:cNvSpPr>
            <a:spLocks noGrp="1"/>
          </p:cNvSpPr>
          <p:nvPr>
            <p:ph type="ftr" sz="quarter" idx="11"/>
          </p:nvPr>
        </p:nvSpPr>
        <p:spPr/>
        <p:txBody>
          <a:bodyPr/>
          <a:lstStyle>
            <a:lvl1pPr algn="ctr">
              <a:defRPr sz="1800" b="1" i="0" u="none">
                <a:solidFill>
                  <a:srgbClr val="FF0000"/>
                </a:solidFill>
                <a:latin typeface="Arial" panose="020B0604020202020204" pitchFamily="34" charset="0"/>
              </a:defRPr>
            </a:lvl1pPr>
          </a:lstStyle>
          <a:p>
            <a:endParaRPr lang="en-AU"/>
          </a:p>
        </p:txBody>
      </p:sp>
      <p:sp>
        <p:nvSpPr>
          <p:cNvPr id="5" name="Slide Number Placeholder 4"/>
          <p:cNvSpPr>
            <a:spLocks noGrp="1"/>
          </p:cNvSpPr>
          <p:nvPr>
            <p:ph type="sldNum" sz="quarter" idx="12"/>
          </p:nvPr>
        </p:nvSpPr>
        <p:spPr/>
        <p:txBody>
          <a:bodyPr/>
          <a:lstStyle/>
          <a:p>
            <a:fld id="{6EA020ED-89E8-4457-AC1F-6D2AC2173DEF}" type="slidenum">
              <a:rPr lang="en-AU" smtClean="0"/>
              <a:t>‹#›</a:t>
            </a:fld>
            <a:endParaRPr lang="en-AU"/>
          </a:p>
        </p:txBody>
      </p:sp>
    </p:spTree>
    <p:extLst>
      <p:ext uri="{BB962C8B-B14F-4D97-AF65-F5344CB8AC3E}">
        <p14:creationId xmlns:p14="http://schemas.microsoft.com/office/powerpoint/2010/main" val="356694213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8587B-4847-4E4D-8FCD-7432D7D8C976}" type="datetimeFigureOut">
              <a:rPr lang="en-AU" smtClean="0"/>
              <a:t>1/03/2021</a:t>
            </a:fld>
            <a:endParaRPr lang="en-AU"/>
          </a:p>
        </p:txBody>
      </p:sp>
      <p:sp>
        <p:nvSpPr>
          <p:cNvPr id="3" name="Footer Placeholder 2"/>
          <p:cNvSpPr>
            <a:spLocks noGrp="1"/>
          </p:cNvSpPr>
          <p:nvPr>
            <p:ph type="ftr" sz="quarter" idx="11"/>
          </p:nvPr>
        </p:nvSpPr>
        <p:spPr/>
        <p:txBody>
          <a:bodyPr/>
          <a:lstStyle>
            <a:lvl1pPr algn="ctr">
              <a:defRPr sz="1800" b="1" i="0" u="none">
                <a:solidFill>
                  <a:srgbClr val="FF0000"/>
                </a:solidFill>
                <a:latin typeface="Arial" panose="020B0604020202020204" pitchFamily="34" charset="0"/>
              </a:defRPr>
            </a:lvl1pPr>
          </a:lstStyle>
          <a:p>
            <a:endParaRPr lang="en-AU"/>
          </a:p>
        </p:txBody>
      </p:sp>
      <p:sp>
        <p:nvSpPr>
          <p:cNvPr id="4" name="Slide Number Placeholder 3"/>
          <p:cNvSpPr>
            <a:spLocks noGrp="1"/>
          </p:cNvSpPr>
          <p:nvPr>
            <p:ph type="sldNum" sz="quarter" idx="12"/>
          </p:nvPr>
        </p:nvSpPr>
        <p:spPr/>
        <p:txBody>
          <a:bodyPr/>
          <a:lstStyle/>
          <a:p>
            <a:fld id="{6EA020ED-89E8-4457-AC1F-6D2AC2173DEF}" type="slidenum">
              <a:rPr lang="en-AU" smtClean="0"/>
              <a:t>‹#›</a:t>
            </a:fld>
            <a:endParaRPr lang="en-AU"/>
          </a:p>
        </p:txBody>
      </p:sp>
    </p:spTree>
    <p:extLst>
      <p:ext uri="{BB962C8B-B14F-4D97-AF65-F5344CB8AC3E}">
        <p14:creationId xmlns:p14="http://schemas.microsoft.com/office/powerpoint/2010/main" val="58219738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28587B-4847-4E4D-8FCD-7432D7D8C976}" type="datetimeFigureOut">
              <a:rPr lang="en-AU" smtClean="0"/>
              <a:t>1/03/2021</a:t>
            </a:fld>
            <a:endParaRPr lang="en-AU"/>
          </a:p>
        </p:txBody>
      </p:sp>
      <p:sp>
        <p:nvSpPr>
          <p:cNvPr id="6" name="Footer Placeholder 5"/>
          <p:cNvSpPr>
            <a:spLocks noGrp="1"/>
          </p:cNvSpPr>
          <p:nvPr>
            <p:ph type="ftr" sz="quarter" idx="11"/>
          </p:nvPr>
        </p:nvSpPr>
        <p:spPr/>
        <p:txBody>
          <a:bodyPr/>
          <a:lstStyle>
            <a:lvl1pPr algn="ctr">
              <a:defRPr sz="1800" b="1" i="0" u="none">
                <a:solidFill>
                  <a:srgbClr val="FF0000"/>
                </a:solidFill>
                <a:latin typeface="Arial" panose="020B0604020202020204" pitchFamily="34" charset="0"/>
              </a:defRPr>
            </a:lvl1pPr>
          </a:lstStyle>
          <a:p>
            <a:endParaRPr lang="en-AU"/>
          </a:p>
        </p:txBody>
      </p:sp>
      <p:sp>
        <p:nvSpPr>
          <p:cNvPr id="7" name="Slide Number Placeholder 6"/>
          <p:cNvSpPr>
            <a:spLocks noGrp="1"/>
          </p:cNvSpPr>
          <p:nvPr>
            <p:ph type="sldNum" sz="quarter" idx="12"/>
          </p:nvPr>
        </p:nvSpPr>
        <p:spPr/>
        <p:txBody>
          <a:bodyPr/>
          <a:lstStyle/>
          <a:p>
            <a:fld id="{6EA020ED-89E8-4457-AC1F-6D2AC2173DEF}" type="slidenum">
              <a:rPr lang="en-AU" smtClean="0"/>
              <a:t>‹#›</a:t>
            </a:fld>
            <a:endParaRPr lang="en-AU"/>
          </a:p>
        </p:txBody>
      </p:sp>
    </p:spTree>
    <p:extLst>
      <p:ext uri="{BB962C8B-B14F-4D97-AF65-F5344CB8AC3E}">
        <p14:creationId xmlns:p14="http://schemas.microsoft.com/office/powerpoint/2010/main" val="12573384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28587B-4847-4E4D-8FCD-7432D7D8C976}" type="datetimeFigureOut">
              <a:rPr lang="en-AU" smtClean="0"/>
              <a:t>1/03/2021</a:t>
            </a:fld>
            <a:endParaRPr lang="en-AU"/>
          </a:p>
        </p:txBody>
      </p:sp>
      <p:sp>
        <p:nvSpPr>
          <p:cNvPr id="6" name="Footer Placeholder 5"/>
          <p:cNvSpPr>
            <a:spLocks noGrp="1"/>
          </p:cNvSpPr>
          <p:nvPr>
            <p:ph type="ftr" sz="quarter" idx="11"/>
          </p:nvPr>
        </p:nvSpPr>
        <p:spPr/>
        <p:txBody>
          <a:bodyPr/>
          <a:lstStyle>
            <a:lvl1pPr algn="ctr">
              <a:defRPr sz="1800" b="1" i="0" u="none">
                <a:solidFill>
                  <a:srgbClr val="FF0000"/>
                </a:solidFill>
                <a:latin typeface="Arial" panose="020B0604020202020204" pitchFamily="34" charset="0"/>
              </a:defRPr>
            </a:lvl1pPr>
          </a:lstStyle>
          <a:p>
            <a:endParaRPr lang="en-AU"/>
          </a:p>
        </p:txBody>
      </p:sp>
      <p:sp>
        <p:nvSpPr>
          <p:cNvPr id="7" name="Slide Number Placeholder 6"/>
          <p:cNvSpPr>
            <a:spLocks noGrp="1"/>
          </p:cNvSpPr>
          <p:nvPr>
            <p:ph type="sldNum" sz="quarter" idx="12"/>
          </p:nvPr>
        </p:nvSpPr>
        <p:spPr/>
        <p:txBody>
          <a:bodyPr/>
          <a:lstStyle/>
          <a:p>
            <a:fld id="{6EA020ED-89E8-4457-AC1F-6D2AC2173DEF}" type="slidenum">
              <a:rPr lang="en-AU" smtClean="0"/>
              <a:t>‹#›</a:t>
            </a:fld>
            <a:endParaRPr lang="en-AU"/>
          </a:p>
        </p:txBody>
      </p:sp>
    </p:spTree>
    <p:extLst>
      <p:ext uri="{BB962C8B-B14F-4D97-AF65-F5344CB8AC3E}">
        <p14:creationId xmlns:p14="http://schemas.microsoft.com/office/powerpoint/2010/main" val="94525452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328587B-4847-4E4D-8FCD-7432D7D8C976}" type="datetimeFigureOut">
              <a:rPr lang="en-AU" smtClean="0"/>
              <a:t>1/03/2021</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800" b="1" i="0" u="none">
                <a:solidFill>
                  <a:srgbClr val="FF0000"/>
                </a:solidFill>
                <a:latin typeface="Arial" panose="020B0604020202020204" pitchFamily="34" charset="0"/>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A020ED-89E8-4457-AC1F-6D2AC2173DEF}" type="slidenum">
              <a:rPr lang="en-AU" smtClean="0"/>
              <a:t>‹#›</a:t>
            </a:fld>
            <a:endParaRPr lang="en-AU"/>
          </a:p>
        </p:txBody>
      </p:sp>
      <p:sp>
        <p:nvSpPr>
          <p:cNvPr id="7" name="JS SlideHeader">
            <a:extLst>
              <a:ext uri="{FF2B5EF4-FFF2-40B4-BE49-F238E27FC236}">
                <a16:creationId xmlns:a16="http://schemas.microsoft.com/office/drawing/2014/main" id="{05BD73AA-C346-44C5-8A2E-E47FEAB4F5D6}"/>
              </a:ext>
            </a:extLst>
          </p:cNvPr>
          <p:cNvSpPr txBox="1"/>
          <p:nvPr userDrawn="1"/>
        </p:nvSpPr>
        <p:spPr>
          <a:xfrm>
            <a:off x="914400" y="63500"/>
            <a:ext cx="7315200" cy="369332"/>
          </a:xfrm>
          <a:prstGeom prst="rect">
            <a:avLst/>
          </a:prstGeom>
          <a:noFill/>
        </p:spPr>
        <p:txBody>
          <a:bodyPr vert="horz" rtlCol="0">
            <a:spAutoFit/>
          </a:bodyPr>
          <a:lstStyle/>
          <a:p>
            <a:pPr algn="ctr"/>
            <a:endParaRPr lang="en-AU" sz="18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209356866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druginfo.sl.nsw.gov.a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1474619"/>
            <a:ext cx="9144000" cy="3293209"/>
          </a:xfrm>
          <a:prstGeom prst="rect">
            <a:avLst/>
          </a:prstGeom>
          <a:noFill/>
        </p:spPr>
        <p:txBody>
          <a:bodyPr wrap="square" rtlCol="0">
            <a:spAutoFit/>
          </a:bodyPr>
          <a:lstStyle/>
          <a:p>
            <a:pPr algn="ctr"/>
            <a:r>
              <a:rPr lang="en-AU" sz="8800" dirty="0">
                <a:solidFill>
                  <a:schemeClr val="bg1"/>
                </a:solidFill>
                <a:latin typeface="Arial" panose="020B0604020202020204" pitchFamily="34" charset="0"/>
                <a:ea typeface="Verdana" panose="020B0604030504040204" pitchFamily="34" charset="0"/>
                <a:cs typeface="Arial" panose="020B0604020202020204" pitchFamily="34" charset="0"/>
              </a:rPr>
              <a:t>FIND THE</a:t>
            </a:r>
          </a:p>
          <a:p>
            <a:pPr algn="ctr"/>
            <a:r>
              <a:rPr lang="en-AU" sz="12000" b="1" dirty="0">
                <a:solidFill>
                  <a:schemeClr val="bg1"/>
                </a:solidFill>
                <a:latin typeface="Arial" panose="020B0604020202020204" pitchFamily="34" charset="0"/>
                <a:ea typeface="Verdana" panose="020B0604030504040204" pitchFamily="34" charset="0"/>
                <a:cs typeface="Arial" panose="020B0604020202020204" pitchFamily="34" charset="0"/>
              </a:rPr>
              <a:t>FACTS</a:t>
            </a:r>
          </a:p>
        </p:txBody>
      </p:sp>
      <p:sp>
        <p:nvSpPr>
          <p:cNvPr id="4" name="TextBox 3"/>
          <p:cNvSpPr txBox="1"/>
          <p:nvPr/>
        </p:nvSpPr>
        <p:spPr>
          <a:xfrm>
            <a:off x="5317589" y="6217920"/>
            <a:ext cx="3826412" cy="400110"/>
          </a:xfrm>
          <a:prstGeom prst="rect">
            <a:avLst/>
          </a:prstGeom>
          <a:noFill/>
        </p:spPr>
        <p:txBody>
          <a:bodyPr wrap="square" rtlCol="0">
            <a:spAutoFit/>
          </a:bodyPr>
          <a:lstStyle/>
          <a:p>
            <a:pPr algn="r"/>
            <a:r>
              <a:rPr lang="en-AU" sz="2000" dirty="0">
                <a:solidFill>
                  <a:schemeClr val="bg1"/>
                </a:solidFill>
                <a:latin typeface="Arial" panose="020B0604020202020204" pitchFamily="34" charset="0"/>
                <a:cs typeface="Arial" panose="020B0604020202020204" pitchFamily="34" charset="0"/>
              </a:rPr>
              <a:t>www.druginfo.sl.nsw.gov.au</a:t>
            </a:r>
          </a:p>
        </p:txBody>
      </p:sp>
    </p:spTree>
    <p:extLst>
      <p:ext uri="{BB962C8B-B14F-4D97-AF65-F5344CB8AC3E}">
        <p14:creationId xmlns:p14="http://schemas.microsoft.com/office/powerpoint/2010/main" val="260205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 y="2149868"/>
            <a:ext cx="9144000" cy="2308324"/>
          </a:xfrm>
          <a:prstGeom prst="rect">
            <a:avLst/>
          </a:prstGeom>
          <a:noFill/>
        </p:spPr>
        <p:txBody>
          <a:bodyPr wrap="square" rtlCol="0">
            <a:spAutoFit/>
          </a:bodyPr>
          <a:lstStyle/>
          <a:p>
            <a:pPr algn="ctr"/>
            <a:r>
              <a:rPr lang="en-AU" sz="6000" dirty="0">
                <a:solidFill>
                  <a:schemeClr val="bg1"/>
                </a:solidFill>
                <a:latin typeface="Arial" panose="020B0604020202020204" pitchFamily="34" charset="0"/>
                <a:cs typeface="Arial" panose="020B0604020202020204" pitchFamily="34" charset="0"/>
              </a:rPr>
              <a:t>Where do I</a:t>
            </a:r>
            <a:br>
              <a:rPr lang="en-AU" sz="6000" dirty="0">
                <a:solidFill>
                  <a:schemeClr val="bg1"/>
                </a:solidFill>
                <a:latin typeface="Arial" panose="020B0604020202020204" pitchFamily="34" charset="0"/>
                <a:cs typeface="Arial" panose="020B0604020202020204" pitchFamily="34" charset="0"/>
              </a:rPr>
            </a:br>
            <a:endParaRPr lang="en-AU" sz="1200" dirty="0">
              <a:solidFill>
                <a:schemeClr val="bg1"/>
              </a:solidFill>
              <a:latin typeface="Arial" panose="020B0604020202020204" pitchFamily="34" charset="0"/>
              <a:cs typeface="Arial" panose="020B0604020202020204" pitchFamily="34" charset="0"/>
            </a:endParaRPr>
          </a:p>
          <a:p>
            <a:pPr algn="ctr"/>
            <a:r>
              <a:rPr lang="en-AU" sz="7200" b="1" dirty="0">
                <a:solidFill>
                  <a:schemeClr val="bg1"/>
                </a:solidFill>
                <a:latin typeface="Arial" panose="020B0604020202020204" pitchFamily="34" charset="0"/>
                <a:cs typeface="Arial" panose="020B0604020202020204" pitchFamily="34" charset="0"/>
              </a:rPr>
              <a:t>FIND THE FACTS?</a:t>
            </a:r>
          </a:p>
        </p:txBody>
      </p:sp>
    </p:spTree>
    <p:extLst>
      <p:ext uri="{BB962C8B-B14F-4D97-AF65-F5344CB8AC3E}">
        <p14:creationId xmlns:p14="http://schemas.microsoft.com/office/powerpoint/2010/main" val="396306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latin typeface="Arial" panose="020B0604020202020204" pitchFamily="34" charset="0"/>
                <a:cs typeface="Arial" panose="020B0604020202020204" pitchFamily="34" charset="0"/>
              </a:rPr>
              <a:t>DRUG INFO in your public library and online</a:t>
            </a:r>
          </a:p>
        </p:txBody>
      </p:sp>
      <p:sp>
        <p:nvSpPr>
          <p:cNvPr id="8" name="Content Placeholder 7"/>
          <p:cNvSpPr>
            <a:spLocks noGrp="1"/>
          </p:cNvSpPr>
          <p:nvPr>
            <p:ph idx="1"/>
          </p:nvPr>
        </p:nvSpPr>
        <p:spPr/>
        <p:txBody>
          <a:bodyPr/>
          <a:lstStyle/>
          <a:p>
            <a:r>
              <a:rPr lang="en-AU" dirty="0"/>
              <a:t>Add your library logo</a:t>
            </a:r>
          </a:p>
        </p:txBody>
      </p:sp>
    </p:spTree>
    <p:extLst>
      <p:ext uri="{BB962C8B-B14F-4D97-AF65-F5344CB8AC3E}">
        <p14:creationId xmlns:p14="http://schemas.microsoft.com/office/powerpoint/2010/main" val="109695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4329" y="1644392"/>
            <a:ext cx="6815342" cy="3569215"/>
          </a:xfrm>
          <a:prstGeom prst="rect">
            <a:avLst/>
          </a:prstGeom>
        </p:spPr>
      </p:pic>
    </p:spTree>
    <p:extLst>
      <p:ext uri="{BB962C8B-B14F-4D97-AF65-F5344CB8AC3E}">
        <p14:creationId xmlns:p14="http://schemas.microsoft.com/office/powerpoint/2010/main" val="275407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305" y="201647"/>
            <a:ext cx="4515729" cy="6556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2555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different&#10;&#10;Description automatically generated">
            <a:extLst>
              <a:ext uri="{FF2B5EF4-FFF2-40B4-BE49-F238E27FC236}">
                <a16:creationId xmlns:a16="http://schemas.microsoft.com/office/drawing/2014/main" id="{FBF241C9-CF2A-40FE-9751-47F1B3F68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12" y="-15559"/>
            <a:ext cx="6993975" cy="6889118"/>
          </a:xfrm>
          <a:prstGeom prst="rect">
            <a:avLst/>
          </a:prstGeom>
        </p:spPr>
      </p:pic>
    </p:spTree>
    <p:extLst>
      <p:ext uri="{BB962C8B-B14F-4D97-AF65-F5344CB8AC3E}">
        <p14:creationId xmlns:p14="http://schemas.microsoft.com/office/powerpoint/2010/main" val="80626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AU" dirty="0">
                <a:latin typeface="Arial" panose="020B0604020202020204" pitchFamily="34" charset="0"/>
                <a:cs typeface="Arial" panose="020B0604020202020204" pitchFamily="34" charset="0"/>
              </a:rPr>
              <a:t>BOOKS &amp; PAMPHLETS IN PUBLIC LIBRARIES</a:t>
            </a:r>
          </a:p>
        </p:txBody>
      </p:sp>
      <p:pic>
        <p:nvPicPr>
          <p:cNvPr id="3" name="Picture 2" descr="Text&#10;&#10;Description automatically generated">
            <a:extLst>
              <a:ext uri="{FF2B5EF4-FFF2-40B4-BE49-F238E27FC236}">
                <a16:creationId xmlns:a16="http://schemas.microsoft.com/office/drawing/2014/main" id="{51FEA78B-7D5C-476D-82DE-424B32789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91" y="1690689"/>
            <a:ext cx="8537218" cy="4802185"/>
          </a:xfrm>
          <a:prstGeom prst="rect">
            <a:avLst/>
          </a:prstGeom>
        </p:spPr>
      </p:pic>
    </p:spTree>
    <p:extLst>
      <p:ext uri="{BB962C8B-B14F-4D97-AF65-F5344CB8AC3E}">
        <p14:creationId xmlns:p14="http://schemas.microsoft.com/office/powerpoint/2010/main" val="3261810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075" y="6189785"/>
            <a:ext cx="8834317" cy="830997"/>
          </a:xfrm>
          <a:prstGeom prst="rect">
            <a:avLst/>
          </a:prstGeom>
          <a:noFill/>
        </p:spPr>
        <p:txBody>
          <a:bodyPr wrap="square" rtlCol="0">
            <a:spAutoFit/>
          </a:bodyPr>
          <a:lstStyle/>
          <a:p>
            <a:pPr algn="ctr"/>
            <a:r>
              <a:rPr lang="en-AU" sz="2400" dirty="0">
                <a:latin typeface="Arial" panose="020B0604020202020204" pitchFamily="34" charset="0"/>
                <a:cs typeface="Arial" panose="020B0604020202020204" pitchFamily="34" charset="0"/>
                <a:hlinkClick r:id="rId3"/>
              </a:rPr>
              <a:t>www.druginfo.sl.nsw.gov.au</a:t>
            </a:r>
            <a:r>
              <a:rPr lang="en-AU" sz="2400" dirty="0">
                <a:latin typeface="Arial" panose="020B0604020202020204" pitchFamily="34" charset="0"/>
                <a:cs typeface="Arial" panose="020B0604020202020204" pitchFamily="34" charset="0"/>
              </a:rPr>
              <a:t> </a:t>
            </a:r>
          </a:p>
          <a:p>
            <a:pPr algn="ctr"/>
            <a:endParaRPr lang="en-AU"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6BC6C77-72A2-4B69-9E5E-F0F3D000A4A1}"/>
              </a:ext>
            </a:extLst>
          </p:cNvPr>
          <p:cNvPicPr>
            <a:picLocks noChangeAspect="1"/>
          </p:cNvPicPr>
          <p:nvPr/>
        </p:nvPicPr>
        <p:blipFill>
          <a:blip r:embed="rId4"/>
          <a:stretch>
            <a:fillRect/>
          </a:stretch>
        </p:blipFill>
        <p:spPr>
          <a:xfrm>
            <a:off x="0" y="1221738"/>
            <a:ext cx="9144000" cy="4414523"/>
          </a:xfrm>
          <a:prstGeom prst="rect">
            <a:avLst/>
          </a:prstGeom>
        </p:spPr>
      </p:pic>
    </p:spTree>
    <p:extLst>
      <p:ext uri="{BB962C8B-B14F-4D97-AF65-F5344CB8AC3E}">
        <p14:creationId xmlns:p14="http://schemas.microsoft.com/office/powerpoint/2010/main" val="422165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5EA7F-F339-48D4-888D-9D62C847318B}"/>
              </a:ext>
            </a:extLst>
          </p:cNvPr>
          <p:cNvPicPr>
            <a:picLocks noChangeAspect="1"/>
          </p:cNvPicPr>
          <p:nvPr/>
        </p:nvPicPr>
        <p:blipFill>
          <a:blip r:embed="rId3"/>
          <a:stretch>
            <a:fillRect/>
          </a:stretch>
        </p:blipFill>
        <p:spPr>
          <a:xfrm>
            <a:off x="0" y="1310209"/>
            <a:ext cx="9144000" cy="4237582"/>
          </a:xfrm>
          <a:prstGeom prst="rect">
            <a:avLst/>
          </a:prstGeom>
        </p:spPr>
      </p:pic>
    </p:spTree>
    <p:extLst>
      <p:ext uri="{BB962C8B-B14F-4D97-AF65-F5344CB8AC3E}">
        <p14:creationId xmlns:p14="http://schemas.microsoft.com/office/powerpoint/2010/main" val="1118067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E91047-8D64-441A-BFC2-E25A5FDD3919}"/>
              </a:ext>
            </a:extLst>
          </p:cNvPr>
          <p:cNvPicPr>
            <a:picLocks noChangeAspect="1"/>
          </p:cNvPicPr>
          <p:nvPr/>
        </p:nvPicPr>
        <p:blipFill>
          <a:blip r:embed="rId3"/>
          <a:stretch>
            <a:fillRect/>
          </a:stretch>
        </p:blipFill>
        <p:spPr>
          <a:xfrm>
            <a:off x="0" y="1352137"/>
            <a:ext cx="9144000" cy="4153726"/>
          </a:xfrm>
          <a:prstGeom prst="rect">
            <a:avLst/>
          </a:prstGeom>
        </p:spPr>
      </p:pic>
    </p:spTree>
    <p:extLst>
      <p:ext uri="{BB962C8B-B14F-4D97-AF65-F5344CB8AC3E}">
        <p14:creationId xmlns:p14="http://schemas.microsoft.com/office/powerpoint/2010/main" val="33609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BF73A0-C2C8-487B-9ACA-DDF02C8D78E1}"/>
              </a:ext>
            </a:extLst>
          </p:cNvPr>
          <p:cNvPicPr>
            <a:picLocks noChangeAspect="1"/>
          </p:cNvPicPr>
          <p:nvPr/>
        </p:nvPicPr>
        <p:blipFill>
          <a:blip r:embed="rId3"/>
          <a:stretch>
            <a:fillRect/>
          </a:stretch>
        </p:blipFill>
        <p:spPr>
          <a:xfrm>
            <a:off x="0" y="1325348"/>
            <a:ext cx="9144000" cy="4207303"/>
          </a:xfrm>
          <a:prstGeom prst="rect">
            <a:avLst/>
          </a:prstGeom>
        </p:spPr>
      </p:pic>
    </p:spTree>
    <p:extLst>
      <p:ext uri="{BB962C8B-B14F-4D97-AF65-F5344CB8AC3E}">
        <p14:creationId xmlns:p14="http://schemas.microsoft.com/office/powerpoint/2010/main" val="161186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LIAC and Drug Info\drug info\Web\images\az-word-clod-b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27" y="735496"/>
            <a:ext cx="7911548" cy="513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FCDE1F-AEBA-40C8-8964-4DB54F9325A2}"/>
              </a:ext>
            </a:extLst>
          </p:cNvPr>
          <p:cNvPicPr>
            <a:picLocks noChangeAspect="1"/>
          </p:cNvPicPr>
          <p:nvPr/>
        </p:nvPicPr>
        <p:blipFill>
          <a:blip r:embed="rId3"/>
          <a:stretch>
            <a:fillRect/>
          </a:stretch>
        </p:blipFill>
        <p:spPr>
          <a:xfrm>
            <a:off x="0" y="1355453"/>
            <a:ext cx="9144000" cy="4147093"/>
          </a:xfrm>
          <a:prstGeom prst="rect">
            <a:avLst/>
          </a:prstGeom>
        </p:spPr>
      </p:pic>
    </p:spTree>
    <p:extLst>
      <p:ext uri="{BB962C8B-B14F-4D97-AF65-F5344CB8AC3E}">
        <p14:creationId xmlns:p14="http://schemas.microsoft.com/office/powerpoint/2010/main" val="1826749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42927A-D417-4714-AB8A-5EDB2CB28A82}"/>
              </a:ext>
            </a:extLst>
          </p:cNvPr>
          <p:cNvPicPr>
            <a:picLocks noChangeAspect="1"/>
          </p:cNvPicPr>
          <p:nvPr/>
        </p:nvPicPr>
        <p:blipFill>
          <a:blip r:embed="rId3"/>
          <a:stretch>
            <a:fillRect/>
          </a:stretch>
        </p:blipFill>
        <p:spPr>
          <a:xfrm>
            <a:off x="0" y="1322579"/>
            <a:ext cx="9144000" cy="4212841"/>
          </a:xfrm>
          <a:prstGeom prst="rect">
            <a:avLst/>
          </a:prstGeom>
        </p:spPr>
      </p:pic>
    </p:spTree>
    <p:extLst>
      <p:ext uri="{BB962C8B-B14F-4D97-AF65-F5344CB8AC3E}">
        <p14:creationId xmlns:p14="http://schemas.microsoft.com/office/powerpoint/2010/main" val="95051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02059" y="2349914"/>
            <a:ext cx="2139881" cy="2158171"/>
          </a:xfrm>
          <a:prstGeom prst="rect">
            <a:avLst/>
          </a:prstGeom>
        </p:spPr>
      </p:pic>
    </p:spTree>
    <p:extLst>
      <p:ext uri="{BB962C8B-B14F-4D97-AF65-F5344CB8AC3E}">
        <p14:creationId xmlns:p14="http://schemas.microsoft.com/office/powerpoint/2010/main" val="2216636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47" y="0"/>
            <a:ext cx="9977013" cy="6904588"/>
          </a:xfrm>
          <a:prstGeom prst="rect">
            <a:avLst/>
          </a:prstGeom>
        </p:spPr>
      </p:pic>
    </p:spTree>
    <p:extLst>
      <p:ext uri="{BB962C8B-B14F-4D97-AF65-F5344CB8AC3E}">
        <p14:creationId xmlns:p14="http://schemas.microsoft.com/office/powerpoint/2010/main" val="170821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169" y="1172168"/>
            <a:ext cx="8435662" cy="3400931"/>
          </a:xfrm>
          <a:prstGeom prst="rect">
            <a:avLst/>
          </a:prstGeom>
          <a:noFill/>
        </p:spPr>
        <p:txBody>
          <a:bodyPr wrap="square" rtlCol="0">
            <a:spAutoFit/>
          </a:bodyPr>
          <a:lstStyle/>
          <a:p>
            <a:r>
              <a:rPr lang="en-US" sz="3300" dirty="0">
                <a:latin typeface="Arial" panose="020B0604020202020204" pitchFamily="34" charset="0"/>
                <a:cs typeface="Arial" panose="020B0604020202020204" pitchFamily="34" charset="0"/>
              </a:rPr>
              <a:t>WHAT ARE DRUGS?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Drugs are substances that change a person's physical or mental state.</a:t>
            </a:r>
          </a:p>
          <a:p>
            <a:endParaRPr lang="en-US" sz="2400" dirty="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Psychoactive drugs affect the way a person thinks and feels – which may also affect the way they behave.</a:t>
            </a:r>
            <a:br>
              <a:rPr lang="en-AU" sz="2400" dirty="0">
                <a:latin typeface="Arial" panose="020B0604020202020204" pitchFamily="34" charset="0"/>
                <a:cs typeface="Arial" panose="020B0604020202020204" pitchFamily="34" charset="0"/>
              </a:rPr>
            </a:br>
            <a:br>
              <a:rPr lang="en-AU" sz="2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Source: </a:t>
            </a:r>
            <a:r>
              <a:rPr lang="en-US" sz="1400" i="1" dirty="0">
                <a:latin typeface="Arial" panose="020B0604020202020204" pitchFamily="34" charset="0"/>
                <a:cs typeface="Arial" panose="020B0604020202020204" pitchFamily="34" charset="0"/>
              </a:rPr>
              <a:t>A quick guide to drugs and alcohol</a:t>
            </a:r>
            <a:r>
              <a:rPr lang="en-US" sz="1400" dirty="0">
                <a:latin typeface="Arial" panose="020B0604020202020204" pitchFamily="34" charset="0"/>
                <a:cs typeface="Arial" panose="020B0604020202020204" pitchFamily="34" charset="0"/>
              </a:rPr>
              <a:t>, 3</a:t>
            </a:r>
            <a:r>
              <a:rPr lang="en-US" sz="1400" baseline="30000" dirty="0">
                <a:latin typeface="Arial" panose="020B0604020202020204" pitchFamily="34" charset="0"/>
                <a:cs typeface="Arial" panose="020B0604020202020204" pitchFamily="34" charset="0"/>
              </a:rPr>
              <a:t>rd </a:t>
            </a:r>
            <a:r>
              <a:rPr lang="en-US" sz="1400" i="1" dirty="0">
                <a:latin typeface="Arial" panose="020B0604020202020204" pitchFamily="34" charset="0"/>
                <a:cs typeface="Arial" panose="020B0604020202020204" pitchFamily="34" charset="0"/>
              </a:rPr>
              <a:t>edition</a:t>
            </a:r>
          </a:p>
        </p:txBody>
      </p:sp>
    </p:spTree>
    <p:extLst>
      <p:ext uri="{BB962C8B-B14F-4D97-AF65-F5344CB8AC3E}">
        <p14:creationId xmlns:p14="http://schemas.microsoft.com/office/powerpoint/2010/main" val="22146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995286"/>
            <a:ext cx="7315200" cy="5852160"/>
          </a:xfrm>
          <a:prstGeom prst="rect">
            <a:avLst/>
          </a:prstGeom>
        </p:spPr>
      </p:pic>
      <p:sp>
        <p:nvSpPr>
          <p:cNvPr id="3" name="TextBox 2"/>
          <p:cNvSpPr txBox="1"/>
          <p:nvPr/>
        </p:nvSpPr>
        <p:spPr>
          <a:xfrm>
            <a:off x="478301" y="995286"/>
            <a:ext cx="8426548" cy="600164"/>
          </a:xfrm>
          <a:prstGeom prst="rect">
            <a:avLst/>
          </a:prstGeom>
          <a:noFill/>
        </p:spPr>
        <p:txBody>
          <a:bodyPr wrap="square" rtlCol="0">
            <a:spAutoFit/>
          </a:bodyPr>
          <a:lstStyle/>
          <a:p>
            <a:r>
              <a:rPr lang="en-AU" sz="3300" dirty="0">
                <a:latin typeface="Arial" panose="020B0604020202020204" pitchFamily="34" charset="0"/>
                <a:cs typeface="Arial" panose="020B0604020202020204" pitchFamily="34" charset="0"/>
              </a:rPr>
              <a:t>HOW DO WE CLASSIFY DRUGS?</a:t>
            </a:r>
          </a:p>
        </p:txBody>
      </p:sp>
    </p:spTree>
    <p:extLst>
      <p:ext uri="{BB962C8B-B14F-4D97-AF65-F5344CB8AC3E}">
        <p14:creationId xmlns:p14="http://schemas.microsoft.com/office/powerpoint/2010/main" val="187931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Arial" panose="020B0604020202020204" pitchFamily="34" charset="0"/>
                <a:cs typeface="Arial" panose="020B0604020202020204" pitchFamily="34" charset="0"/>
              </a:rPr>
              <a:t>DRUG CLASSIFICATION</a:t>
            </a:r>
          </a:p>
        </p:txBody>
      </p:sp>
      <p:sp>
        <p:nvSpPr>
          <p:cNvPr id="3" name="Content Placeholder 2"/>
          <p:cNvSpPr>
            <a:spLocks noGrp="1"/>
          </p:cNvSpPr>
          <p:nvPr>
            <p:ph idx="1"/>
          </p:nvPr>
        </p:nvSpPr>
        <p:spPr/>
        <p:txBody>
          <a:bodyPr>
            <a:normAutofit/>
          </a:bodyPr>
          <a:lstStyle/>
          <a:p>
            <a:pPr marL="0" indent="0">
              <a:buNone/>
            </a:pPr>
            <a:r>
              <a:rPr lang="en-AU" sz="2400" dirty="0">
                <a:latin typeface="Arial" panose="020B0604020202020204" pitchFamily="34" charset="0"/>
                <a:cs typeface="Arial" panose="020B0604020202020204" pitchFamily="34" charset="0"/>
              </a:rPr>
              <a:t>Drugs are usually classified according to:</a:t>
            </a:r>
          </a:p>
          <a:p>
            <a:r>
              <a:rPr lang="en-AU" sz="2400" dirty="0">
                <a:latin typeface="Arial" panose="020B0604020202020204" pitchFamily="34" charset="0"/>
                <a:cs typeface="Arial" panose="020B0604020202020204" pitchFamily="34" charset="0"/>
              </a:rPr>
              <a:t>their effects</a:t>
            </a:r>
          </a:p>
          <a:p>
            <a:r>
              <a:rPr lang="en-AU" sz="2400" dirty="0">
                <a:latin typeface="Arial" panose="020B0604020202020204" pitchFamily="34" charset="0"/>
                <a:cs typeface="Arial" panose="020B0604020202020204" pitchFamily="34" charset="0"/>
              </a:rPr>
              <a:t>whether they are legal or illicit (illegal)</a:t>
            </a:r>
          </a:p>
          <a:p>
            <a:endParaRPr lang="en-AU"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The three main types of psychoactive drugs are:</a:t>
            </a:r>
          </a:p>
          <a:p>
            <a:r>
              <a:rPr lang="en-AU" sz="2400" dirty="0">
                <a:latin typeface="Arial" panose="020B0604020202020204" pitchFamily="34" charset="0"/>
                <a:cs typeface="Arial" panose="020B0604020202020204" pitchFamily="34" charset="0"/>
              </a:rPr>
              <a:t>depressants</a:t>
            </a:r>
          </a:p>
          <a:p>
            <a:r>
              <a:rPr lang="en-AU" sz="2400" dirty="0">
                <a:latin typeface="Arial" panose="020B0604020202020204" pitchFamily="34" charset="0"/>
                <a:cs typeface="Arial" panose="020B0604020202020204" pitchFamily="34" charset="0"/>
              </a:rPr>
              <a:t>stimulants</a:t>
            </a:r>
          </a:p>
          <a:p>
            <a:r>
              <a:rPr lang="en-AU" sz="2400" dirty="0">
                <a:latin typeface="Arial" panose="020B0604020202020204" pitchFamily="34" charset="0"/>
                <a:cs typeface="Arial" panose="020B0604020202020204" pitchFamily="34" charset="0"/>
              </a:rPr>
              <a:t>hallucinogens</a:t>
            </a:r>
          </a:p>
        </p:txBody>
      </p:sp>
    </p:spTree>
    <p:extLst>
      <p:ext uri="{BB962C8B-B14F-4D97-AF65-F5344CB8AC3E}">
        <p14:creationId xmlns:p14="http://schemas.microsoft.com/office/powerpoint/2010/main" val="37222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anose="020B0604020202020204" pitchFamily="34" charset="0"/>
                <a:cs typeface="Arial" panose="020B0604020202020204" pitchFamily="34" charset="0"/>
              </a:rPr>
              <a:t>DRUG CATEGORIES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1977863"/>
              </p:ext>
            </p:extLst>
          </p:nvPr>
        </p:nvGraphicFramePr>
        <p:xfrm>
          <a:off x="628650" y="1825625"/>
          <a:ext cx="7886700" cy="3718560"/>
        </p:xfrm>
        <a:graphic>
          <a:graphicData uri="http://schemas.openxmlformats.org/drawingml/2006/table">
            <a:tbl>
              <a:tblPr firstRow="1" bandRow="1">
                <a:tableStyleId>{ED083AE6-46FA-4A59-8FB0-9F97EB10719F}</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r>
                        <a:rPr lang="en-AU" sz="2000" dirty="0">
                          <a:latin typeface="Arial" panose="020B0604020202020204" pitchFamily="34" charset="0"/>
                          <a:cs typeface="Arial" panose="020B0604020202020204" pitchFamily="34" charset="0"/>
                        </a:rPr>
                        <a:t>Depressants</a:t>
                      </a:r>
                    </a:p>
                  </a:txBody>
                  <a:tcPr/>
                </a:tc>
                <a:tc>
                  <a:txBody>
                    <a:bodyPr/>
                    <a:lstStyle/>
                    <a:p>
                      <a:r>
                        <a:rPr lang="en-AU" sz="2000" dirty="0">
                          <a:latin typeface="Arial" panose="020B0604020202020204" pitchFamily="34" charset="0"/>
                          <a:cs typeface="Arial" panose="020B0604020202020204" pitchFamily="34" charset="0"/>
                        </a:rPr>
                        <a:t>Stimulants</a:t>
                      </a:r>
                    </a:p>
                  </a:txBody>
                  <a:tcPr/>
                </a:tc>
                <a:tc>
                  <a:txBody>
                    <a:bodyPr/>
                    <a:lstStyle/>
                    <a:p>
                      <a:r>
                        <a:rPr lang="en-AU" sz="2000" dirty="0">
                          <a:latin typeface="Arial" panose="020B0604020202020204" pitchFamily="34" charset="0"/>
                          <a:cs typeface="Arial" panose="020B0604020202020204" pitchFamily="34" charset="0"/>
                        </a:rPr>
                        <a:t>Hallucinogens</a:t>
                      </a:r>
                    </a:p>
                  </a:txBody>
                  <a:tcPr/>
                </a:tc>
                <a:extLst>
                  <a:ext uri="{0D108BD9-81ED-4DB2-BD59-A6C34878D82A}">
                    <a16:rowId xmlns:a16="http://schemas.microsoft.com/office/drawing/2014/main" val="1000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latin typeface="Arial" panose="020B0604020202020204" pitchFamily="34" charset="0"/>
                          <a:cs typeface="Arial" panose="020B0604020202020204" pitchFamily="34" charset="0"/>
                        </a:rPr>
                        <a:t>Slow down the activity of the central nervous system (the brain and spinal cord), which reduces a person's alertness, and also slows down functions such as breathing and heart rate.</a:t>
                      </a:r>
                      <a:endParaRPr lang="en-AU" sz="1600" kern="1200" dirty="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kern="1200" dirty="0">
                          <a:latin typeface="Arial" panose="020B0604020202020204" pitchFamily="34" charset="0"/>
                          <a:cs typeface="Arial" panose="020B0604020202020204" pitchFamily="34" charset="0"/>
                        </a:rPr>
                        <a:t>Increase the activity of the central nervous system, making the person more alert and aroused.</a:t>
                      </a:r>
                    </a:p>
                    <a:p>
                      <a:endParaRPr lang="en-AU" sz="14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latin typeface="Arial" panose="020B0604020202020204" pitchFamily="34" charset="0"/>
                          <a:cs typeface="Arial" panose="020B0604020202020204" pitchFamily="34" charset="0"/>
                        </a:rPr>
                        <a:t>Make a person see, hear, smell or feel things that aren't there. </a:t>
                      </a:r>
                      <a:endParaRPr lang="en-AU" sz="1600" kern="1200" dirty="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AU" sz="1600" dirty="0">
                          <a:latin typeface="Arial" panose="020B0604020202020204" pitchFamily="34" charset="0"/>
                          <a:cs typeface="Arial" panose="020B0604020202020204" pitchFamily="34" charset="0"/>
                        </a:rPr>
                        <a:t>Alcohol</a:t>
                      </a:r>
                    </a:p>
                    <a:p>
                      <a:r>
                        <a:rPr lang="en-AU" sz="1600" dirty="0">
                          <a:latin typeface="Arial" panose="020B0604020202020204" pitchFamily="34" charset="0"/>
                          <a:cs typeface="Arial" panose="020B0604020202020204" pitchFamily="34" charset="0"/>
                        </a:rPr>
                        <a:t>Heroin</a:t>
                      </a:r>
                    </a:p>
                    <a:p>
                      <a:r>
                        <a:rPr lang="en-AU" sz="1600" dirty="0">
                          <a:latin typeface="Arial" panose="020B0604020202020204" pitchFamily="34" charset="0"/>
                          <a:cs typeface="Arial" panose="020B0604020202020204" pitchFamily="34" charset="0"/>
                        </a:rPr>
                        <a:t>Cannabis</a:t>
                      </a:r>
                    </a:p>
                    <a:p>
                      <a:r>
                        <a:rPr lang="en-AU" sz="1600" dirty="0">
                          <a:latin typeface="Arial" panose="020B0604020202020204" pitchFamily="34" charset="0"/>
                          <a:cs typeface="Arial" panose="020B0604020202020204" pitchFamily="34" charset="0"/>
                        </a:rPr>
                        <a:t>Benzodiazepines </a:t>
                      </a:r>
                    </a:p>
                    <a:p>
                      <a:r>
                        <a:rPr lang="en-AU" sz="1600" dirty="0">
                          <a:latin typeface="Arial" panose="020B0604020202020204" pitchFamily="34" charset="0"/>
                          <a:cs typeface="Arial" panose="020B0604020202020204" pitchFamily="34" charset="0"/>
                        </a:rPr>
                        <a:t>Inhalants</a:t>
                      </a:r>
                    </a:p>
                  </a:txBody>
                  <a:tcPr/>
                </a:tc>
                <a:tc>
                  <a:txBody>
                    <a:bodyPr/>
                    <a:lstStyle/>
                    <a:p>
                      <a:r>
                        <a:rPr lang="en-AU" sz="1600" dirty="0">
                          <a:latin typeface="Arial" panose="020B0604020202020204" pitchFamily="34" charset="0"/>
                          <a:cs typeface="Arial" panose="020B0604020202020204" pitchFamily="34" charset="0"/>
                        </a:rPr>
                        <a:t>Caffeine</a:t>
                      </a:r>
                    </a:p>
                    <a:p>
                      <a:r>
                        <a:rPr lang="en-AU" sz="1600" dirty="0">
                          <a:latin typeface="Arial" panose="020B0604020202020204" pitchFamily="34" charset="0"/>
                          <a:cs typeface="Arial" panose="020B0604020202020204" pitchFamily="34" charset="0"/>
                        </a:rPr>
                        <a:t>Nicotine</a:t>
                      </a:r>
                    </a:p>
                    <a:p>
                      <a:r>
                        <a:rPr lang="en-AU" sz="1600" dirty="0">
                          <a:latin typeface="Arial" panose="020B0604020202020204" pitchFamily="34" charset="0"/>
                          <a:cs typeface="Arial" panose="020B0604020202020204" pitchFamily="34" charset="0"/>
                        </a:rPr>
                        <a:t>Ecstasy</a:t>
                      </a:r>
                    </a:p>
                    <a:p>
                      <a:r>
                        <a:rPr lang="en-AU" sz="1600" dirty="0">
                          <a:latin typeface="Arial" panose="020B0604020202020204" pitchFamily="34" charset="0"/>
                          <a:cs typeface="Arial" panose="020B0604020202020204" pitchFamily="34" charset="0"/>
                        </a:rPr>
                        <a:t>Methamphetamine</a:t>
                      </a:r>
                    </a:p>
                    <a:p>
                      <a:r>
                        <a:rPr lang="en-AU" sz="1600" dirty="0">
                          <a:latin typeface="Arial" panose="020B0604020202020204" pitchFamily="34" charset="0"/>
                          <a:cs typeface="Arial" panose="020B0604020202020204" pitchFamily="34" charset="0"/>
                        </a:rPr>
                        <a:t>Cocaine</a:t>
                      </a:r>
                    </a:p>
                  </a:txBody>
                  <a:tcPr/>
                </a:tc>
                <a:tc>
                  <a:txBody>
                    <a:bodyPr/>
                    <a:lstStyle/>
                    <a:p>
                      <a:r>
                        <a:rPr lang="en-AU" sz="1600" dirty="0">
                          <a:latin typeface="Arial" panose="020B0604020202020204" pitchFamily="34" charset="0"/>
                          <a:cs typeface="Arial" panose="020B0604020202020204" pitchFamily="34" charset="0"/>
                        </a:rPr>
                        <a:t>LSD</a:t>
                      </a:r>
                    </a:p>
                    <a:p>
                      <a:r>
                        <a:rPr lang="en-AU" sz="1600" dirty="0">
                          <a:latin typeface="Arial" panose="020B0604020202020204" pitchFamily="34" charset="0"/>
                          <a:cs typeface="Arial" panose="020B0604020202020204" pitchFamily="34" charset="0"/>
                        </a:rPr>
                        <a:t>Magic Mushrooms</a:t>
                      </a:r>
                    </a:p>
                    <a:p>
                      <a:r>
                        <a:rPr lang="en-AU" sz="1600" dirty="0" err="1">
                          <a:latin typeface="Arial" panose="020B0604020202020204" pitchFamily="34" charset="0"/>
                          <a:cs typeface="Arial" panose="020B0604020202020204" pitchFamily="34" charset="0"/>
                        </a:rPr>
                        <a:t>Datura</a:t>
                      </a:r>
                      <a:endParaRPr lang="en-A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9347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4302" y="347914"/>
            <a:ext cx="5888150" cy="769441"/>
          </a:xfrm>
          <a:prstGeom prst="rect">
            <a:avLst/>
          </a:prstGeom>
          <a:noFill/>
        </p:spPr>
        <p:txBody>
          <a:bodyPr wrap="none" rtlCol="0">
            <a:spAutoFit/>
          </a:bodyPr>
          <a:lstStyle/>
          <a:p>
            <a:r>
              <a:rPr lang="en-AU" sz="4400" dirty="0">
                <a:solidFill>
                  <a:schemeClr val="bg1"/>
                </a:solidFill>
                <a:latin typeface="Century Gothic" panose="020B0502020202020204" pitchFamily="34" charset="0"/>
              </a:rPr>
              <a:t>Legal and illicit drugs</a:t>
            </a:r>
          </a:p>
        </p:txBody>
      </p:sp>
      <p:sp>
        <p:nvSpPr>
          <p:cNvPr id="2" name="Title 1"/>
          <p:cNvSpPr>
            <a:spLocks noGrp="1"/>
          </p:cNvSpPr>
          <p:nvPr>
            <p:ph type="title"/>
          </p:nvPr>
        </p:nvSpPr>
        <p:spPr/>
        <p:txBody>
          <a:bodyPr/>
          <a:lstStyle/>
          <a:p>
            <a:r>
              <a:rPr lang="en-AU" dirty="0">
                <a:latin typeface="Arial" panose="020B0604020202020204" pitchFamily="34" charset="0"/>
                <a:cs typeface="Arial" panose="020B0604020202020204" pitchFamily="34" charset="0"/>
              </a:rPr>
              <a:t>Legal and illicit drugs</a:t>
            </a:r>
          </a:p>
        </p:txBody>
      </p:sp>
      <p:sp>
        <p:nvSpPr>
          <p:cNvPr id="6" name="Content Placeholder 5"/>
          <p:cNvSpPr>
            <a:spLocks noGrp="1"/>
          </p:cNvSpPr>
          <p:nvPr>
            <p:ph idx="1"/>
          </p:nvPr>
        </p:nvSpPr>
        <p:spPr/>
        <p:txBody>
          <a:bodyPr/>
          <a:lstStyle/>
          <a:p>
            <a:pPr marL="0" indent="0">
              <a:buNone/>
            </a:pPr>
            <a:r>
              <a:rPr lang="en-AU" sz="2400" dirty="0">
                <a:latin typeface="Arial" panose="020B0604020202020204" pitchFamily="34" charset="0"/>
                <a:cs typeface="Arial" panose="020B0604020202020204" pitchFamily="34" charset="0"/>
              </a:rPr>
              <a:t>In NSW it is an offence to use, produce or supply a drug which has been declared prohibited by the </a:t>
            </a:r>
            <a:r>
              <a:rPr lang="en-AU" sz="2400" i="1" dirty="0">
                <a:latin typeface="Arial" panose="020B0604020202020204" pitchFamily="34" charset="0"/>
                <a:cs typeface="Arial" panose="020B0604020202020204" pitchFamily="34" charset="0"/>
              </a:rPr>
              <a:t>Drug Misuse and Trafficking Act 1985 </a:t>
            </a:r>
          </a:p>
          <a:p>
            <a:pPr marL="0" indent="0">
              <a:buNone/>
            </a:pPr>
            <a:endParaRPr lang="en-AU"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Examples of illicit drugs: </a:t>
            </a:r>
          </a:p>
          <a:p>
            <a:pPr lvl="1"/>
            <a:r>
              <a:rPr lang="en-AU" sz="2000" dirty="0">
                <a:latin typeface="Arial" panose="020B0604020202020204" pitchFamily="34" charset="0"/>
                <a:cs typeface="Arial" panose="020B0604020202020204" pitchFamily="34" charset="0"/>
              </a:rPr>
              <a:t>heroin</a:t>
            </a:r>
          </a:p>
          <a:p>
            <a:pPr lvl="1"/>
            <a:r>
              <a:rPr lang="en-AU" sz="2000" dirty="0">
                <a:latin typeface="Arial" panose="020B0604020202020204" pitchFamily="34" charset="0"/>
                <a:cs typeface="Arial" panose="020B0604020202020204" pitchFamily="34" charset="0"/>
              </a:rPr>
              <a:t>cocaine </a:t>
            </a:r>
          </a:p>
          <a:p>
            <a:pPr lvl="1"/>
            <a:r>
              <a:rPr lang="en-AU" sz="2000" dirty="0">
                <a:latin typeface="Arial" panose="020B0604020202020204" pitchFamily="34" charset="0"/>
                <a:cs typeface="Arial" panose="020B0604020202020204" pitchFamily="34" charset="0"/>
              </a:rPr>
              <a:t>and cannabis</a:t>
            </a:r>
          </a:p>
        </p:txBody>
      </p:sp>
    </p:spTree>
    <p:extLst>
      <p:ext uri="{BB962C8B-B14F-4D97-AF65-F5344CB8AC3E}">
        <p14:creationId xmlns:p14="http://schemas.microsoft.com/office/powerpoint/2010/main" val="254762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 y="2149868"/>
            <a:ext cx="9144000" cy="2123658"/>
          </a:xfrm>
          <a:prstGeom prst="rect">
            <a:avLst/>
          </a:prstGeom>
          <a:noFill/>
        </p:spPr>
        <p:txBody>
          <a:bodyPr wrap="square" rtlCol="0">
            <a:spAutoFit/>
          </a:bodyPr>
          <a:lstStyle/>
          <a:p>
            <a:pPr algn="ctr"/>
            <a:r>
              <a:rPr lang="en-AU" sz="7200" b="1" dirty="0">
                <a:solidFill>
                  <a:schemeClr val="bg1"/>
                </a:solidFill>
                <a:latin typeface="Arial" panose="020B0604020202020204" pitchFamily="34" charset="0"/>
                <a:cs typeface="Arial" panose="020B0604020202020204" pitchFamily="34" charset="0"/>
              </a:rPr>
              <a:t>WHAT DRUGS</a:t>
            </a:r>
          </a:p>
          <a:p>
            <a:pPr algn="ctr"/>
            <a:r>
              <a:rPr lang="en-AU" sz="5700" dirty="0">
                <a:solidFill>
                  <a:schemeClr val="bg1"/>
                </a:solidFill>
                <a:latin typeface="Arial" panose="020B0604020202020204" pitchFamily="34" charset="0"/>
                <a:cs typeface="Arial" panose="020B0604020202020204" pitchFamily="34" charset="0"/>
              </a:rPr>
              <a:t>DO PEOPLE USE?</a:t>
            </a:r>
          </a:p>
        </p:txBody>
      </p:sp>
    </p:spTree>
    <p:extLst>
      <p:ext uri="{BB962C8B-B14F-4D97-AF65-F5344CB8AC3E}">
        <p14:creationId xmlns:p14="http://schemas.microsoft.com/office/powerpoint/2010/main" val="4142151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148" y="6208453"/>
            <a:ext cx="3562598" cy="430887"/>
          </a:xfrm>
          <a:prstGeom prst="rect">
            <a:avLst/>
          </a:prstGeom>
          <a:noFill/>
        </p:spPr>
        <p:txBody>
          <a:bodyPr wrap="square">
            <a:spAutoFit/>
          </a:bodyPr>
          <a:lstStyle/>
          <a:p>
            <a:pPr eaLnBrk="1" fontAlgn="auto" hangingPunct="1">
              <a:spcBef>
                <a:spcPts val="0"/>
              </a:spcBef>
              <a:spcAft>
                <a:spcPts val="0"/>
              </a:spcAft>
              <a:defRPr/>
            </a:pPr>
            <a:r>
              <a:rPr lang="en-AU" sz="1100" dirty="0">
                <a:solidFill>
                  <a:schemeClr val="tx1">
                    <a:lumMod val="85000"/>
                    <a:lumOff val="15000"/>
                  </a:schemeClr>
                </a:solidFill>
                <a:latin typeface="Arial" panose="020B0604020202020204" pitchFamily="34" charset="0"/>
                <a:cs typeface="Arial" panose="020B0604020202020204" pitchFamily="34" charset="0"/>
              </a:rPr>
              <a:t>Source: Australian Institute of Health and Welfare, National Drug Strategy Household Survey 2019</a:t>
            </a:r>
          </a:p>
        </p:txBody>
      </p:sp>
      <p:sp>
        <p:nvSpPr>
          <p:cNvPr id="5" name="TextBox 4"/>
          <p:cNvSpPr txBox="1"/>
          <p:nvPr/>
        </p:nvSpPr>
        <p:spPr>
          <a:xfrm>
            <a:off x="422030" y="337930"/>
            <a:ext cx="8721969" cy="600164"/>
          </a:xfrm>
          <a:prstGeom prst="rect">
            <a:avLst/>
          </a:prstGeom>
          <a:noFill/>
        </p:spPr>
        <p:txBody>
          <a:bodyPr wrap="square" rtlCol="0">
            <a:spAutoFit/>
          </a:bodyPr>
          <a:lstStyle/>
          <a:p>
            <a:r>
              <a:rPr lang="en-AU" sz="3300" dirty="0">
                <a:latin typeface="Arial" panose="020B0604020202020204" pitchFamily="34" charset="0"/>
                <a:cs typeface="Arial" panose="020B0604020202020204" pitchFamily="34" charset="0"/>
              </a:rPr>
              <a:t>WHAT DRUGS DO PEOPLE USE?</a:t>
            </a:r>
          </a:p>
        </p:txBody>
      </p:sp>
      <p:pic>
        <p:nvPicPr>
          <p:cNvPr id="4" name="Picture 3">
            <a:extLst>
              <a:ext uri="{FF2B5EF4-FFF2-40B4-BE49-F238E27FC236}">
                <a16:creationId xmlns:a16="http://schemas.microsoft.com/office/drawing/2014/main" id="{EEFD377C-49A4-44D5-A8D0-E4D657FA6EFC}"/>
              </a:ext>
            </a:extLst>
          </p:cNvPr>
          <p:cNvPicPr>
            <a:picLocks noChangeAspect="1"/>
          </p:cNvPicPr>
          <p:nvPr/>
        </p:nvPicPr>
        <p:blipFill>
          <a:blip r:embed="rId3"/>
          <a:stretch>
            <a:fillRect/>
          </a:stretch>
        </p:blipFill>
        <p:spPr>
          <a:xfrm>
            <a:off x="423333" y="1221225"/>
            <a:ext cx="8297334" cy="4987228"/>
          </a:xfrm>
          <a:prstGeom prst="rect">
            <a:avLst/>
          </a:prstGeom>
        </p:spPr>
      </p:pic>
    </p:spTree>
    <p:extLst>
      <p:ext uri="{BB962C8B-B14F-4D97-AF65-F5344CB8AC3E}">
        <p14:creationId xmlns:p14="http://schemas.microsoft.com/office/powerpoint/2010/main" val="3098739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a7c68bffab04fddb6e0774c4bc067a2 xmlns="e7ae2a78-f90b-4f6e-8de5-5604a06cea12">
      <Terms xmlns="http://schemas.microsoft.com/office/infopath/2007/PartnerControls"/>
    </oa7c68bffab04fddb6e0774c4bc067a2>
    <a5aa2836c62a4172b41631d6db0cb15c xmlns="e7ae2a78-f90b-4f6e-8de5-5604a06cea12">
      <Terms xmlns="http://schemas.microsoft.com/office/infopath/2007/PartnerControls"/>
    </a5aa2836c62a4172b41631d6db0cb15c>
    <Own_x0020_by xmlns="e7ae2a78-f90b-4f6e-8de5-5604a06cea12" xsi:nil="true"/>
    <mc2267ffd0f4454ea83f81dcaf0b00f5 xmlns="e7ae2a78-f90b-4f6e-8de5-5604a06cea12">
      <Terms xmlns="http://schemas.microsoft.com/office/infopath/2007/PartnerControls"/>
    </mc2267ffd0f4454ea83f81dcaf0b00f5>
    <TaxCatchAll xmlns="7fcfa795-6794-48fd-8bae-46c5129570ef">
      <Value>149</Value>
    </TaxCatchAll>
    <i0f84bba906045b4af568ee102a52dcb xmlns="53cf6f86-bcc9-443f-84fe-49d94c283652">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8ce83b27-cd64-49d9-9a06-db5e6f12a0da</TermId>
        </TermInfo>
      </Terms>
    </i0f84bba906045b4af568ee102a52dcb>
    <Function1 xmlns="e7ae2a78-f90b-4f6e-8de5-5604a06cea12">12.Public Libraries Support</Function1>
    <_dlc_DocId xmlns="e7ae2a78-f90b-4f6e-8de5-5604a06cea12">CYAEXH2KDSYD-769192347-15949</_dlc_DocId>
    <_dlc_DocIdUrl xmlns="e7ae2a78-f90b-4f6e-8de5-5604a06cea12">
      <Url>https://statelibrarynsw.sharepoint.com/sites/PLSDC/PLS/_layouts/15/DocIdRedir.aspx?ID=CYAEXH2KDSYD-769192347-15949</Url>
      <Description>CYAEXH2KDSYD-769192347-15949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8E0F3A707EB4146BF0D8782AF9A8EFF" ma:contentTypeVersion="9" ma:contentTypeDescription="Create a new document." ma:contentTypeScope="" ma:versionID="f17ac717e744ca33b7000f1b900fc108">
  <xsd:schema xmlns:xsd="http://www.w3.org/2001/XMLSchema" xmlns:xs="http://www.w3.org/2001/XMLSchema" xmlns:p="http://schemas.microsoft.com/office/2006/metadata/properties" xmlns:ns2="e7ae2a78-f90b-4f6e-8de5-5604a06cea12" xmlns:ns3="7fcfa795-6794-48fd-8bae-46c5129570ef" xmlns:ns4="54c55002-2c55-4657-bf0a-37fa3114285a" xmlns:ns5="BAB73B9A-1B6F-45F1-8C2F-4C227201F0D5" xmlns:ns6="53cf6f86-bcc9-443f-84fe-49d94c283652" xmlns:ns7="90b91425-86fc-4877-97dc-42d724ca5d5e" targetNamespace="http://schemas.microsoft.com/office/2006/metadata/properties" ma:root="true" ma:fieldsID="db84adf5802c41a90938b636f596edc7" ns2:_="" ns3:_="" ns4:_="" ns5:_="" ns6:_="" ns7:_="">
    <xsd:import namespace="e7ae2a78-f90b-4f6e-8de5-5604a06cea12"/>
    <xsd:import namespace="7fcfa795-6794-48fd-8bae-46c5129570ef"/>
    <xsd:import namespace="54c55002-2c55-4657-bf0a-37fa3114285a"/>
    <xsd:import namespace="BAB73B9A-1B6F-45F1-8C2F-4C227201F0D5"/>
    <xsd:import namespace="53cf6f86-bcc9-443f-84fe-49d94c283652"/>
    <xsd:import namespace="90b91425-86fc-4877-97dc-42d724ca5d5e"/>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TaxCatchAllLabel" minOccurs="0"/>
                <xsd:element ref="ns2:oa7c68bffab04fddb6e0774c4bc067a2" minOccurs="0"/>
                <xsd:element ref="ns2:a5aa2836c62a4172b41631d6db0cb15c" minOccurs="0"/>
                <xsd:element ref="ns2:Function1" minOccurs="0"/>
                <xsd:element ref="ns2:Own_x0020_by" minOccurs="0"/>
                <xsd:element ref="ns4:SharedWithUsers" minOccurs="0"/>
                <xsd:element ref="ns4:SharedWithDetails" minOccurs="0"/>
                <xsd:element ref="ns5:MediaServiceMetadata" minOccurs="0"/>
                <xsd:element ref="ns5:MediaServiceFastMetadata" minOccurs="0"/>
                <xsd:element ref="ns2:mc2267ffd0f4454ea83f81dcaf0b00f5" minOccurs="0"/>
                <xsd:element ref="ns6:i0f84bba906045b4af568ee102a52dcb" minOccurs="0"/>
                <xsd:element ref="ns7:MediaServiceAutoKeyPoints" minOccurs="0"/>
                <xsd:element ref="ns7:MediaServiceKeyPoints" minOccurs="0"/>
                <xsd:element ref="ns7:MediaServiceAutoTags" minOccurs="0"/>
                <xsd:element ref="ns7:MediaServiceOCR" minOccurs="0"/>
                <xsd:element ref="ns7:MediaServiceGenerationTime" minOccurs="0"/>
                <xsd:element ref="ns7:MediaServiceEventHashCode" minOccurs="0"/>
                <xsd:element ref="ns7: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e2a78-f90b-4f6e-8de5-5604a06cea1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oa7c68bffab04fddb6e0774c4bc067a2" ma:index="13" nillable="true" ma:taxonomy="true" ma:internalName="oa7c68bffab04fddb6e0774c4bc067a2" ma:taxonomyFieldName="Division_x0020__x0026__x0020_Branch" ma:displayName="Division &amp; Branch" ma:default="" ma:fieldId="{8a7c68bf-fab0-4fdd-b6e0-774c4bc067a2}" ma:sspId="1b66dae7-e9c8-4f72-86a4-212925ae7d92" ma:termSetId="b3e1dfb9-2273-4dcb-b215-44cb316847c2" ma:anchorId="009ae860-348d-4995-ae8c-ffb168cdc311" ma:open="false" ma:isKeyword="false">
      <xsd:complexType>
        <xsd:sequence>
          <xsd:element ref="pc:Terms" minOccurs="0" maxOccurs="1"/>
        </xsd:sequence>
      </xsd:complexType>
    </xsd:element>
    <xsd:element name="a5aa2836c62a4172b41631d6db0cb15c" ma:index="15" nillable="true" ma:taxonomy="true" ma:internalName="a5aa2836c62a4172b41631d6db0cb15c" ma:taxonomyFieldName="Document_x0020_Type" ma:displayName="Document Type" ma:default="" ma:fieldId="{a5aa2836-c62a-4172-b416-31d6db0cb15c}" ma:sspId="1b66dae7-e9c8-4f72-86a4-212925ae7d92" ma:termSetId="1b8474dd-9f98-486f-bd9c-a059424544ed" ma:anchorId="00000000-0000-0000-0000-000000000000" ma:open="false" ma:isKeyword="false">
      <xsd:complexType>
        <xsd:sequence>
          <xsd:element ref="pc:Terms" minOccurs="0" maxOccurs="1"/>
        </xsd:sequence>
      </xsd:complexType>
    </xsd:element>
    <xsd:element name="Function1" ma:index="17" nillable="true" ma:displayName="Function" ma:format="Dropdown" ma:internalName="Function">
      <xsd:simpleType>
        <xsd:restriction base="dms:Choice">
          <xsd:enumeration value="1.Collection Management"/>
          <xsd:enumeration value="2.Commercial Activities"/>
          <xsd:enumeration value="3.Corporate Governance &amp; Management"/>
          <xsd:enumeration value="4.External Relations"/>
          <xsd:enumeration value="5.Financial Management"/>
          <xsd:enumeration value="6.Frontline Services &amp; Programs"/>
          <xsd:enumeration value="7.Fundraising &amp; Support"/>
          <xsd:enumeration value="8.Human Resource Management"/>
          <xsd:enumeration value="9.Information &amp; Technology Management"/>
          <xsd:enumeration value="10.Legal Services"/>
          <xsd:enumeration value="11.Property &amp; Facilities"/>
          <xsd:enumeration value="12.Public Libraries Support"/>
        </xsd:restriction>
      </xsd:simpleType>
    </xsd:element>
    <xsd:element name="Own_x0020_by" ma:index="18" nillable="true" ma:displayName="Own by" ma:format="Dropdown" ma:internalName="Own_x0020_by">
      <xsd:simpleType>
        <xsd:restriction base="dms:Choice">
          <xsd:enumeration value="BI"/>
          <xsd:enumeration value="DXLab"/>
          <xsd:enumeration value="PES"/>
          <xsd:enumeration value="Manager, DSI"/>
        </xsd:restriction>
      </xsd:simpleType>
    </xsd:element>
    <xsd:element name="mc2267ffd0f4454ea83f81dcaf0b00f5" ma:index="23" nillable="true" ma:taxonomy="true" ma:internalName="mc2267ffd0f4454ea83f81dcaf0b00f5" ma:taxonomyFieldName="Activity" ma:displayName="Activity" ma:default="" ma:fieldId="{6c2267ff-d0f4-454e-a83f-81dcaf0b00f5}" ma:sspId="1b66dae7-e9c8-4f72-86a4-212925ae7d92" ma:termSetId="9fc3ef70-a995-455f-9565-59ac1a0066b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fcfa795-6794-48fd-8bae-46c5129570ef"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f6920133-cb70-4dde-a22b-53e4c0f447ba}" ma:internalName="TaxCatchAll" ma:showField="CatchAllData" ma:web="53cf6f86-bcc9-443f-84fe-49d94c283652">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f6920133-cb70-4dde-a22b-53e4c0f447ba}" ma:internalName="TaxCatchAllLabel" ma:readOnly="true" ma:showField="CatchAllDataLabel" ma:web="53cf6f86-bcc9-443f-84fe-49d94c2836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55002-2c55-4657-bf0a-37fa3114285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B73B9A-1B6F-45F1-8C2F-4C227201F0D5"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cf6f86-bcc9-443f-84fe-49d94c283652" elementFormDefault="qualified">
    <xsd:import namespace="http://schemas.microsoft.com/office/2006/documentManagement/types"/>
    <xsd:import namespace="http://schemas.microsoft.com/office/infopath/2007/PartnerControls"/>
    <xsd:element name="i0f84bba906045b4af568ee102a52dcb" ma:index="26" ma:taxonomy="true" ma:internalName="i0f84bba906045b4af568ee102a52dcb" ma:taxonomyFieldName="RevIMBCS" ma:displayName="Classification" ma:indexed="true" ma:default="149;#Education|8ce83b27-cd64-49d9-9a06-db5e6f12a0da" ma:fieldId="{20f84bba-9060-45b4-af56-8ee102a52dcb}" ma:sspId="1b66dae7-e9c8-4f72-86a4-212925ae7d92" ma:termSetId="38df7853-f644-479f-a41c-1c021c889c62" ma:anchorId="7e3bfffb-a0cb-4b08-b456-1d111c4a0e8a"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b91425-86fc-4877-97dc-42d724ca5d5e" elementFormDefault="qualified">
    <xsd:import namespace="http://schemas.microsoft.com/office/2006/documentManagement/types"/>
    <xsd:import namespace="http://schemas.microsoft.com/office/infopath/2007/PartnerControls"/>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AutoTags" ma:index="29" nillable="true" ma:displayName="Tags" ma:internalName="MediaServiceAutoTag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12DE00-C21F-457B-8C73-678AF70682F4}">
  <ds:schemaRefs>
    <ds:schemaRef ds:uri="http://schemas.openxmlformats.org/package/2006/metadata/core-properties"/>
    <ds:schemaRef ds:uri="http://schemas.microsoft.com/office/2006/metadata/properties"/>
    <ds:schemaRef ds:uri="http://purl.org/dc/elements/1.1/"/>
    <ds:schemaRef ds:uri="7fcfa795-6794-48fd-8bae-46c5129570ef"/>
    <ds:schemaRef ds:uri="http://schemas.microsoft.com/office/infopath/2007/PartnerControls"/>
    <ds:schemaRef ds:uri="http://schemas.microsoft.com/office/2006/documentManagement/types"/>
    <ds:schemaRef ds:uri="http://purl.org/dc/dcmitype/"/>
    <ds:schemaRef ds:uri="e7ae2a78-f90b-4f6e-8de5-5604a06cea12"/>
    <ds:schemaRef ds:uri="90b91425-86fc-4877-97dc-42d724ca5d5e"/>
    <ds:schemaRef ds:uri="53cf6f86-bcc9-443f-84fe-49d94c283652"/>
    <ds:schemaRef ds:uri="54c55002-2c55-4657-bf0a-37fa3114285a"/>
    <ds:schemaRef ds:uri="BAB73B9A-1B6F-45F1-8C2F-4C227201F0D5"/>
    <ds:schemaRef ds:uri="http://www.w3.org/XML/1998/namespace"/>
    <ds:schemaRef ds:uri="http://purl.org/dc/terms/"/>
  </ds:schemaRefs>
</ds:datastoreItem>
</file>

<file path=customXml/itemProps2.xml><?xml version="1.0" encoding="utf-8"?>
<ds:datastoreItem xmlns:ds="http://schemas.openxmlformats.org/officeDocument/2006/customXml" ds:itemID="{9D02096E-CCF0-4334-9C19-A65EDAB617CA}">
  <ds:schemaRefs>
    <ds:schemaRef ds:uri="http://schemas.microsoft.com/sharepoint/v3/contenttype/forms"/>
  </ds:schemaRefs>
</ds:datastoreItem>
</file>

<file path=customXml/itemProps3.xml><?xml version="1.0" encoding="utf-8"?>
<ds:datastoreItem xmlns:ds="http://schemas.openxmlformats.org/officeDocument/2006/customXml" ds:itemID="{62E1D1DA-72D2-4E31-813E-5F8078D88D4F}">
  <ds:schemaRefs>
    <ds:schemaRef ds:uri="http://schemas.microsoft.com/sharepoint/events"/>
  </ds:schemaRefs>
</ds:datastoreItem>
</file>

<file path=customXml/itemProps4.xml><?xml version="1.0" encoding="utf-8"?>
<ds:datastoreItem xmlns:ds="http://schemas.openxmlformats.org/officeDocument/2006/customXml" ds:itemID="{D7C0AD24-1E34-468D-80E5-860390646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e2a78-f90b-4f6e-8de5-5604a06cea12"/>
    <ds:schemaRef ds:uri="7fcfa795-6794-48fd-8bae-46c5129570ef"/>
    <ds:schemaRef ds:uri="54c55002-2c55-4657-bf0a-37fa3114285a"/>
    <ds:schemaRef ds:uri="BAB73B9A-1B6F-45F1-8C2F-4C227201F0D5"/>
    <ds:schemaRef ds:uri="53cf6f86-bcc9-443f-84fe-49d94c283652"/>
    <ds:schemaRef ds:uri="90b91425-86fc-4877-97dc-42d724ca5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TotalTime>
  <Words>3221</Words>
  <Application>Microsoft Office PowerPoint</Application>
  <PresentationFormat>On-screen Show (4:3)</PresentationFormat>
  <Paragraphs>305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Century Gothic</vt:lpstr>
      <vt:lpstr>Courier New</vt:lpstr>
      <vt:lpstr>Office Theme</vt:lpstr>
      <vt:lpstr>PowerPoint Presentation</vt:lpstr>
      <vt:lpstr>PowerPoint Presentation</vt:lpstr>
      <vt:lpstr>PowerPoint Presentation</vt:lpstr>
      <vt:lpstr>PowerPoint Presentation</vt:lpstr>
      <vt:lpstr>DRUG CLASSIFICATION</vt:lpstr>
      <vt:lpstr>DRUG CATEGORIES</vt:lpstr>
      <vt:lpstr>Legal and illicit drugs</vt:lpstr>
      <vt:lpstr>PowerPoint Presentation</vt:lpstr>
      <vt:lpstr>PowerPoint Presentation</vt:lpstr>
      <vt:lpstr>PowerPoint Presentation</vt:lpstr>
      <vt:lpstr>DRUG INFO in your public library and online</vt:lpstr>
      <vt:lpstr>PowerPoint Presentation</vt:lpstr>
      <vt:lpstr>PowerPoint Presentation</vt:lpstr>
      <vt:lpstr>PowerPoint Presentation</vt:lpstr>
      <vt:lpstr>BOOKS &amp; PAMPHLETS IN PUBLIC LIBRARIES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Adams</dc:creator>
  <cp:keywords>[SEC=UNCLASSIFIED]</cp:keywords>
  <cp:lastModifiedBy>Catherine Bryant</cp:lastModifiedBy>
  <cp:revision>4</cp:revision>
  <dcterms:created xsi:type="dcterms:W3CDTF">2021-02-23T02:52:38Z</dcterms:created>
  <dcterms:modified xsi:type="dcterms:W3CDTF">2021-03-01T00:43:21Z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PrintOutPlacement_PPT">
    <vt:lpwstr/>
  </property>
  <property fmtid="{D5CDD505-2E9C-101B-9397-08002B2CF9AE}" pid="3" name="PM_ProtectiveMarkingValue_Header">
    <vt:lpwstr>UNCLASSIFIED</vt:lpwstr>
  </property>
  <property fmtid="{D5CDD505-2E9C-101B-9397-08002B2CF9AE}" pid="4" name="PM_ProtectiveMarkingValue_Footer">
    <vt:lpwstr>UNCLASSIFIED</vt:lpwstr>
  </property>
  <property fmtid="{D5CDD505-2E9C-101B-9397-08002B2CF9AE}" pid="5" name="Division &amp; Branch">
    <vt:lpwstr/>
  </property>
  <property fmtid="{D5CDD505-2E9C-101B-9397-08002B2CF9AE}" pid="6" name="RevIMBCS">
    <vt:lpwstr>149;#Education|8ce83b27-cd64-49d9-9a06-db5e6f12a0da</vt:lpwstr>
  </property>
  <property fmtid="{D5CDD505-2E9C-101B-9397-08002B2CF9AE}" pid="7" name="Activity">
    <vt:lpwstr/>
  </property>
  <property fmtid="{D5CDD505-2E9C-101B-9397-08002B2CF9AE}" pid="8" name="ContentTypeId">
    <vt:lpwstr>0x01010058E0F3A707EB4146BF0D8782AF9A8EFF</vt:lpwstr>
  </property>
  <property fmtid="{D5CDD505-2E9C-101B-9397-08002B2CF9AE}" pid="9" name="Document Type">
    <vt:lpwstr/>
  </property>
  <property fmtid="{D5CDD505-2E9C-101B-9397-08002B2CF9AE}" pid="10" name="_dlc_DocIdItemGuid">
    <vt:lpwstr>b7e91149-d218-491e-ae3a-f7bb61f032e1</vt:lpwstr>
  </property>
</Properties>
</file>